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56" r:id="rId3"/>
    <p:sldId id="257" r:id="rId4"/>
    <p:sldId id="259" r:id="rId5"/>
    <p:sldId id="258" r:id="rId6"/>
    <p:sldId id="274" r:id="rId7"/>
    <p:sldId id="275" r:id="rId8"/>
    <p:sldId id="276" r:id="rId9"/>
    <p:sldId id="300" r:id="rId10"/>
    <p:sldId id="301" r:id="rId11"/>
    <p:sldId id="307" r:id="rId12"/>
    <p:sldId id="308" r:id="rId13"/>
    <p:sldId id="264" r:id="rId14"/>
    <p:sldId id="262" r:id="rId15"/>
    <p:sldId id="263" r:id="rId16"/>
    <p:sldId id="309" r:id="rId17"/>
    <p:sldId id="265" r:id="rId18"/>
    <p:sldId id="280" r:id="rId19"/>
    <p:sldId id="266" r:id="rId20"/>
    <p:sldId id="268" r:id="rId21"/>
    <p:sldId id="267" r:id="rId22"/>
    <p:sldId id="302" r:id="rId23"/>
    <p:sldId id="281" r:id="rId24"/>
    <p:sldId id="310" r:id="rId25"/>
    <p:sldId id="282" r:id="rId26"/>
    <p:sldId id="283" r:id="rId27"/>
    <p:sldId id="284" r:id="rId28"/>
    <p:sldId id="316" r:id="rId29"/>
    <p:sldId id="317" r:id="rId30"/>
    <p:sldId id="286" r:id="rId31"/>
    <p:sldId id="285" r:id="rId32"/>
    <p:sldId id="303" r:id="rId33"/>
    <p:sldId id="311" r:id="rId34"/>
    <p:sldId id="287" r:id="rId35"/>
    <p:sldId id="312" r:id="rId36"/>
    <p:sldId id="313" r:id="rId37"/>
    <p:sldId id="314" r:id="rId38"/>
    <p:sldId id="315" r:id="rId3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988ED-6925-4A4C-A48C-B7CB51B85D41}" type="datetimeFigureOut">
              <a:rPr lang="es-AR" smtClean="0"/>
              <a:t>29/10/2019</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2B931-4E86-473E-A897-AC411267AC33}" type="slidenum">
              <a:rPr lang="es-AR" smtClean="0"/>
              <a:t>‹Nº›</a:t>
            </a:fld>
            <a:endParaRPr lang="es-AR"/>
          </a:p>
        </p:txBody>
      </p:sp>
    </p:spTree>
    <p:extLst>
      <p:ext uri="{BB962C8B-B14F-4D97-AF65-F5344CB8AC3E}">
        <p14:creationId xmlns:p14="http://schemas.microsoft.com/office/powerpoint/2010/main" val="276553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Es decir una</a:t>
            </a:r>
            <a:r>
              <a:rPr lang="es-AR" baseline="0" dirty="0" smtClean="0"/>
              <a:t> clase derivada de JFRAME no nos interesa tanto definir una GUI sino aplicar los conceptos de herencia y polimorfismo </a:t>
            </a:r>
            <a:endParaRPr lang="es-AR" dirty="0"/>
          </a:p>
        </p:txBody>
      </p:sp>
      <p:sp>
        <p:nvSpPr>
          <p:cNvPr id="4" name="Marcador de número de diapositiva 3"/>
          <p:cNvSpPr>
            <a:spLocks noGrp="1"/>
          </p:cNvSpPr>
          <p:nvPr>
            <p:ph type="sldNum" sz="quarter" idx="10"/>
          </p:nvPr>
        </p:nvSpPr>
        <p:spPr/>
        <p:txBody>
          <a:bodyPr/>
          <a:lstStyle/>
          <a:p>
            <a:fld id="{9862B931-4E86-473E-A897-AC411267AC33}" type="slidenum">
              <a:rPr lang="es-AR" smtClean="0"/>
              <a:t>10</a:t>
            </a:fld>
            <a:endParaRPr lang="es-AR"/>
          </a:p>
        </p:txBody>
      </p:sp>
    </p:spTree>
    <p:extLst>
      <p:ext uri="{BB962C8B-B14F-4D97-AF65-F5344CB8AC3E}">
        <p14:creationId xmlns:p14="http://schemas.microsoft.com/office/powerpoint/2010/main" val="6165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Un objeto de clase </a:t>
            </a:r>
            <a:r>
              <a:rPr lang="es-AR" sz="1200" b="1" dirty="0" err="1" smtClean="0">
                <a:latin typeface="Courier New" panose="02070309020205020404" pitchFamily="49" charset="0"/>
                <a:cs typeface="Courier New" panose="02070309020205020404" pitchFamily="49" charset="0"/>
              </a:rPr>
              <a:t>JFrame</a:t>
            </a:r>
            <a:r>
              <a:rPr lang="es-AR" sz="1200" dirty="0" smtClean="0"/>
              <a:t> tiene varios atributos, entre ellos:</a:t>
            </a:r>
          </a:p>
          <a:p>
            <a:endParaRPr lang="es-AR" dirty="0" smtClean="0"/>
          </a:p>
          <a:p>
            <a:r>
              <a:rPr lang="es-AR" dirty="0" smtClean="0"/>
              <a:t>Algunos atributos los define la</a:t>
            </a:r>
            <a:r>
              <a:rPr lang="es-AR" baseline="0" dirty="0" smtClean="0"/>
              <a:t> clase JFRAME otros los hereda de </a:t>
            </a:r>
            <a:r>
              <a:rPr lang="es-AR" baseline="0" dirty="0" err="1" smtClean="0"/>
              <a:t>Frame</a:t>
            </a:r>
            <a:r>
              <a:rPr lang="es-AR" baseline="0" dirty="0" smtClean="0"/>
              <a:t> Windows, </a:t>
            </a:r>
            <a:r>
              <a:rPr lang="es-AR" baseline="0" dirty="0" err="1" smtClean="0"/>
              <a:t>Container</a:t>
            </a:r>
            <a:r>
              <a:rPr lang="es-AR" baseline="0" dirty="0" smtClean="0"/>
              <a:t> </a:t>
            </a:r>
            <a:r>
              <a:rPr lang="es-AR" baseline="0" dirty="0" err="1" smtClean="0"/>
              <a:t>etc</a:t>
            </a:r>
            <a:endParaRPr lang="es-AR" baseline="0" dirty="0" smtClean="0"/>
          </a:p>
          <a:p>
            <a:endParaRPr lang="es-AR" baseline="0" dirty="0" smtClean="0"/>
          </a:p>
          <a:p>
            <a:r>
              <a:rPr lang="es-AR" baseline="0" dirty="0" smtClean="0"/>
              <a:t>Para muchos de los atributos vamos a usar los valores por omisión, por ejemplo no vamos a cambiar los valores de la configuración gráfica porque por omisión están establecidos para una pantalla de una computadora de escritorio. Tendríamos que cambiar la configuración si definiéramos por ejemplo la GUI para un microondas o una impresora. </a:t>
            </a:r>
          </a:p>
          <a:p>
            <a:endParaRPr lang="es-A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Cada atributo es un objeto con sus propios atributos. </a:t>
            </a:r>
          </a:p>
          <a:p>
            <a:endParaRPr lang="es-AR" dirty="0"/>
          </a:p>
        </p:txBody>
      </p:sp>
      <p:sp>
        <p:nvSpPr>
          <p:cNvPr id="4" name="Marcador de número de diapositiva 3"/>
          <p:cNvSpPr>
            <a:spLocks noGrp="1"/>
          </p:cNvSpPr>
          <p:nvPr>
            <p:ph type="sldNum" sz="quarter" idx="10"/>
          </p:nvPr>
        </p:nvSpPr>
        <p:spPr/>
        <p:txBody>
          <a:bodyPr/>
          <a:lstStyle/>
          <a:p>
            <a:fld id="{9862B931-4E86-473E-A897-AC411267AC33}" type="slidenum">
              <a:rPr lang="es-AR" smtClean="0"/>
              <a:t>11</a:t>
            </a:fld>
            <a:endParaRPr lang="es-AR"/>
          </a:p>
        </p:txBody>
      </p:sp>
    </p:spTree>
    <p:extLst>
      <p:ext uri="{BB962C8B-B14F-4D97-AF65-F5344CB8AC3E}">
        <p14:creationId xmlns:p14="http://schemas.microsoft.com/office/powerpoint/2010/main" val="136041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Un objeto de clase </a:t>
            </a:r>
            <a:r>
              <a:rPr lang="es-AR" sz="1200" b="1" dirty="0" err="1" smtClean="0">
                <a:latin typeface="Courier New" panose="02070309020205020404" pitchFamily="49" charset="0"/>
                <a:cs typeface="Courier New" panose="02070309020205020404" pitchFamily="49" charset="0"/>
              </a:rPr>
              <a:t>JFrame</a:t>
            </a:r>
            <a:r>
              <a:rPr lang="es-AR" sz="1200" dirty="0" smtClean="0"/>
              <a:t> tiene varios atributos, entre ellos:</a:t>
            </a:r>
          </a:p>
          <a:p>
            <a:endParaRPr lang="es-AR" dirty="0" smtClean="0"/>
          </a:p>
          <a:p>
            <a:r>
              <a:rPr lang="es-AR" dirty="0" smtClean="0"/>
              <a:t>Algunos atributos los define la</a:t>
            </a:r>
            <a:r>
              <a:rPr lang="es-AR" baseline="0" dirty="0" smtClean="0"/>
              <a:t> clase JFRAME otros los hereda de </a:t>
            </a:r>
            <a:r>
              <a:rPr lang="es-AR" baseline="0" dirty="0" err="1" smtClean="0"/>
              <a:t>Frame</a:t>
            </a:r>
            <a:r>
              <a:rPr lang="es-AR" baseline="0" dirty="0" smtClean="0"/>
              <a:t> Windows, </a:t>
            </a:r>
            <a:r>
              <a:rPr lang="es-AR" baseline="0" dirty="0" err="1" smtClean="0"/>
              <a:t>Container</a:t>
            </a:r>
            <a:r>
              <a:rPr lang="es-AR" baseline="0" dirty="0" smtClean="0"/>
              <a:t> </a:t>
            </a:r>
            <a:r>
              <a:rPr lang="es-AR" baseline="0" dirty="0" err="1" smtClean="0"/>
              <a:t>etc</a:t>
            </a:r>
            <a:endParaRPr lang="es-AR" baseline="0" dirty="0" smtClean="0"/>
          </a:p>
          <a:p>
            <a:endParaRPr lang="es-AR" baseline="0" dirty="0" smtClean="0"/>
          </a:p>
          <a:p>
            <a:r>
              <a:rPr lang="es-AR" baseline="0" dirty="0" smtClean="0"/>
              <a:t>Para muchos de los atributos vamos a usar los valores por omisión, por ejemplo no vamos a cambiar los valores de la configuración gráfica porque por omisión están establecidos para una pantalla de una computadora de escritorio. Tendríamos que cambiar la configuración si definiéramos por ejemplo la GUI para un microondas o una impresora. </a:t>
            </a:r>
          </a:p>
          <a:p>
            <a:endParaRPr lang="es-A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Cada atributo es un objeto con sus propios atributos. </a:t>
            </a:r>
          </a:p>
          <a:p>
            <a:endParaRPr lang="es-AR" dirty="0"/>
          </a:p>
        </p:txBody>
      </p:sp>
      <p:sp>
        <p:nvSpPr>
          <p:cNvPr id="4" name="Marcador de número de diapositiva 3"/>
          <p:cNvSpPr>
            <a:spLocks noGrp="1"/>
          </p:cNvSpPr>
          <p:nvPr>
            <p:ph type="sldNum" sz="quarter" idx="10"/>
          </p:nvPr>
        </p:nvSpPr>
        <p:spPr/>
        <p:txBody>
          <a:bodyPr/>
          <a:lstStyle/>
          <a:p>
            <a:fld id="{9862B931-4E86-473E-A897-AC411267AC33}" type="slidenum">
              <a:rPr lang="es-AR" smtClean="0"/>
              <a:t>15</a:t>
            </a:fld>
            <a:endParaRPr lang="es-AR"/>
          </a:p>
        </p:txBody>
      </p:sp>
    </p:spTree>
    <p:extLst>
      <p:ext uri="{BB962C8B-B14F-4D97-AF65-F5344CB8AC3E}">
        <p14:creationId xmlns:p14="http://schemas.microsoft.com/office/powerpoint/2010/main" val="136041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Un objeto de clase </a:t>
            </a:r>
            <a:r>
              <a:rPr lang="es-AR" sz="1200" b="1" dirty="0" err="1" smtClean="0">
                <a:latin typeface="Courier New" panose="02070309020205020404" pitchFamily="49" charset="0"/>
                <a:cs typeface="Courier New" panose="02070309020205020404" pitchFamily="49" charset="0"/>
              </a:rPr>
              <a:t>JFrame</a:t>
            </a:r>
            <a:r>
              <a:rPr lang="es-AR" sz="1200" dirty="0" smtClean="0"/>
              <a:t> tiene varios atributos, entre ellos:</a:t>
            </a:r>
          </a:p>
          <a:p>
            <a:endParaRPr lang="es-AR" dirty="0" smtClean="0"/>
          </a:p>
          <a:p>
            <a:r>
              <a:rPr lang="es-AR" dirty="0" smtClean="0"/>
              <a:t>Algunos atributos los define la</a:t>
            </a:r>
            <a:r>
              <a:rPr lang="es-AR" baseline="0" dirty="0" smtClean="0"/>
              <a:t> clase JFRAME otros los hereda de </a:t>
            </a:r>
            <a:r>
              <a:rPr lang="es-AR" baseline="0" dirty="0" err="1" smtClean="0"/>
              <a:t>Frame</a:t>
            </a:r>
            <a:r>
              <a:rPr lang="es-AR" baseline="0" dirty="0" smtClean="0"/>
              <a:t> Windows, </a:t>
            </a:r>
            <a:r>
              <a:rPr lang="es-AR" baseline="0" dirty="0" err="1" smtClean="0"/>
              <a:t>Container</a:t>
            </a:r>
            <a:r>
              <a:rPr lang="es-AR" baseline="0" dirty="0" smtClean="0"/>
              <a:t> </a:t>
            </a:r>
            <a:r>
              <a:rPr lang="es-AR" baseline="0" dirty="0" err="1" smtClean="0"/>
              <a:t>etc</a:t>
            </a:r>
            <a:endParaRPr lang="es-AR" baseline="0" dirty="0" smtClean="0"/>
          </a:p>
          <a:p>
            <a:endParaRPr lang="es-AR" baseline="0" dirty="0" smtClean="0"/>
          </a:p>
          <a:p>
            <a:r>
              <a:rPr lang="es-AR" baseline="0" dirty="0" smtClean="0"/>
              <a:t>Para muchos de los atributos vamos a usar los valores por omisión, por ejemplo no vamos a cambiar los valores de la configuración gráfica porque por omisión están establecidos para una pantalla de una computadora de escritorio. Tendríamos que cambiar la configuración si definiéramos por ejemplo la GUI para un microondas o una impresora. </a:t>
            </a:r>
          </a:p>
          <a:p>
            <a:endParaRPr lang="es-A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Cada atributo es un objeto con sus propios atributos. </a:t>
            </a:r>
          </a:p>
          <a:p>
            <a:endParaRPr lang="es-AR" dirty="0"/>
          </a:p>
        </p:txBody>
      </p:sp>
      <p:sp>
        <p:nvSpPr>
          <p:cNvPr id="4" name="Marcador de número de diapositiva 3"/>
          <p:cNvSpPr>
            <a:spLocks noGrp="1"/>
          </p:cNvSpPr>
          <p:nvPr>
            <p:ph type="sldNum" sz="quarter" idx="10"/>
          </p:nvPr>
        </p:nvSpPr>
        <p:spPr/>
        <p:txBody>
          <a:bodyPr/>
          <a:lstStyle/>
          <a:p>
            <a:fld id="{9862B931-4E86-473E-A897-AC411267AC33}" type="slidenum">
              <a:rPr lang="es-AR" smtClean="0"/>
              <a:t>23</a:t>
            </a:fld>
            <a:endParaRPr lang="es-AR"/>
          </a:p>
        </p:txBody>
      </p:sp>
    </p:spTree>
    <p:extLst>
      <p:ext uri="{BB962C8B-B14F-4D97-AF65-F5344CB8AC3E}">
        <p14:creationId xmlns:p14="http://schemas.microsoft.com/office/powerpoint/2010/main" val="136041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352479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541330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394978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17209808-C875-4241-B245-5250E0248B2E}" type="datetimeFigureOut">
              <a:rPr lang="es-AR" smtClean="0"/>
              <a:t>29/10/2019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3325696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17209808-C875-4241-B245-5250E0248B2E}" type="datetimeFigureOut">
              <a:rPr lang="es-AR" smtClean="0"/>
              <a:t>29/10/2019</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85875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17209808-C875-4241-B245-5250E0248B2E}" type="datetimeFigureOut">
              <a:rPr lang="es-AR" smtClean="0"/>
              <a:t>29/10/2019</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405685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209808-C875-4241-B245-5250E0248B2E}" type="datetimeFigureOut">
              <a:rPr lang="es-AR" smtClean="0"/>
              <a:t>29/10/2019</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2461467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209808-C875-4241-B245-5250E0248B2E}" type="datetimeFigureOut">
              <a:rPr lang="es-AR" smtClean="0"/>
              <a:t>29/10/2019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404508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209808-C875-4241-B245-5250E0248B2E}" type="datetimeFigureOut">
              <a:rPr lang="es-AR" smtClean="0"/>
              <a:t>29/10/2019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4014590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410104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5B34E3A4-AEEA-4267-A6A6-8BAEF8CEB036}" type="slidenum">
              <a:rPr lang="es-AR" smtClean="0"/>
              <a:t>‹Nº›</a:t>
            </a:fld>
            <a:endParaRPr lang="es-AR"/>
          </a:p>
        </p:txBody>
      </p:sp>
    </p:spTree>
    <p:extLst>
      <p:ext uri="{BB962C8B-B14F-4D97-AF65-F5344CB8AC3E}">
        <p14:creationId xmlns:p14="http://schemas.microsoft.com/office/powerpoint/2010/main" val="416393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209808-C875-4241-B245-5250E0248B2E}" type="datetimeFigureOut">
              <a:rPr lang="es-AR" smtClean="0"/>
              <a:t>29/10/2019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7209808-C875-4241-B245-5250E0248B2E}" type="datetimeFigureOut">
              <a:rPr lang="es-AR" smtClean="0"/>
              <a:t>29/10/2019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7209808-C875-4241-B245-5250E0248B2E}" type="datetimeFigureOut">
              <a:rPr lang="es-AR" smtClean="0"/>
              <a:t>29/10/2019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7209808-C875-4241-B245-5250E0248B2E}" type="datetimeFigureOut">
              <a:rPr lang="es-AR" smtClean="0"/>
              <a:t>29/10/2019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9808-C875-4241-B245-5250E0248B2E}" type="datetimeFigureOut">
              <a:rPr lang="es-AR" smtClean="0"/>
              <a:t>29/10/2019</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B34E3A4-AEEA-4267-A6A6-8BAEF8CEB036}"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7209808-C875-4241-B245-5250E0248B2E}" type="datetimeFigureOut">
              <a:rPr lang="es-AR" smtClean="0"/>
              <a:t>29/10/2019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B34E3A4-AEEA-4267-A6A6-8BAEF8CEB036}" type="slidenum">
              <a:rPr lang="es-AR" smtClean="0"/>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7209808-C875-4241-B245-5250E0248B2E}" type="datetimeFigureOut">
              <a:rPr lang="es-AR" smtClean="0"/>
              <a:t>29/10/2019</a:t>
            </a:fld>
            <a:endParaRPr lang="es-AR"/>
          </a:p>
        </p:txBody>
      </p:sp>
      <p:sp>
        <p:nvSpPr>
          <p:cNvPr id="9" name="Slide Number Placeholder 8"/>
          <p:cNvSpPr>
            <a:spLocks noGrp="1"/>
          </p:cNvSpPr>
          <p:nvPr>
            <p:ph type="sldNum" sz="quarter" idx="11"/>
          </p:nvPr>
        </p:nvSpPr>
        <p:spPr/>
        <p:txBody>
          <a:bodyPr/>
          <a:lstStyle/>
          <a:p>
            <a:fld id="{5B34E3A4-AEEA-4267-A6A6-8BAEF8CEB036}"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B34E3A4-AEEA-4267-A6A6-8BAEF8CEB036}" type="slidenum">
              <a:rPr lang="es-AR" smtClean="0"/>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209808-C875-4241-B245-5250E0248B2E}" type="datetimeFigureOut">
              <a:rPr lang="es-AR" smtClean="0"/>
              <a:t>29/10/2019</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209808-C875-4241-B245-5250E0248B2E}" type="datetimeFigureOut">
              <a:rPr lang="es-AR" smtClean="0"/>
              <a:t>29/10/2019</a:t>
            </a:fld>
            <a:endParaRPr lang="es-A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34E3A4-AEEA-4267-A6A6-8BAEF8CEB036}" type="slidenum">
              <a:rPr lang="es-AR" smtClean="0"/>
              <a:t>‹Nº›</a:t>
            </a:fld>
            <a:endParaRPr lang="es-AR"/>
          </a:p>
        </p:txBody>
      </p:sp>
    </p:spTree>
    <p:extLst>
      <p:ext uri="{BB962C8B-B14F-4D97-AF65-F5344CB8AC3E}">
        <p14:creationId xmlns:p14="http://schemas.microsoft.com/office/powerpoint/2010/main" val="2107833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cs.oracle.com/javase/7/docs/api/javax/swing/JFrame.html" TargetMode="External"/><Relationship Id="rId3" Type="http://schemas.openxmlformats.org/officeDocument/2006/relationships/hyperlink" Target="https://docs.oracle.com/javase/7/docs/api/java/lang/Object.html" TargetMode="External"/><Relationship Id="rId7" Type="http://schemas.openxmlformats.org/officeDocument/2006/relationships/hyperlink" Target="https://docs.oracle.com/javase/7/docs/api/java/awt/Frame.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docs.oracle.com/javase/7/docs/api/java/awt/Window.html" TargetMode="External"/><Relationship Id="rId5" Type="http://schemas.openxmlformats.org/officeDocument/2006/relationships/hyperlink" Target="https://docs.oracle.com/javase/7/docs/api/java/awt/Container.html" TargetMode="External"/><Relationship Id="rId4" Type="http://schemas.openxmlformats.org/officeDocument/2006/relationships/hyperlink" Target="https://docs.oracle.com/javase/7/docs/api/java/awt/Componen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oracle.com/javase/7/docs/api/javax/swing/JFrame.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Interfaces Gráficas de Usuario</a:t>
            </a:r>
            <a:endParaRPr lang="es-AR" sz="3600" b="1" dirty="0"/>
          </a:p>
        </p:txBody>
      </p:sp>
      <p:sp>
        <p:nvSpPr>
          <p:cNvPr id="3" name="2 Subtítulo"/>
          <p:cNvSpPr>
            <a:spLocks noGrp="1"/>
          </p:cNvSpPr>
          <p:nvPr>
            <p:ph type="subTitle" idx="1"/>
          </p:nvPr>
        </p:nvSpPr>
        <p:spPr>
          <a:xfrm>
            <a:off x="467544" y="1628800"/>
            <a:ext cx="7776864" cy="4104456"/>
          </a:xfrm>
        </p:spPr>
        <p:txBody>
          <a:bodyPr>
            <a:normAutofit/>
          </a:bodyPr>
          <a:lstStyle/>
          <a:p>
            <a:pPr algn="l"/>
            <a:r>
              <a:rPr lang="en-US" sz="2800" dirty="0" err="1"/>
              <a:t>Una</a:t>
            </a:r>
            <a:r>
              <a:rPr lang="en-US" sz="2800" dirty="0"/>
              <a:t> </a:t>
            </a:r>
            <a:r>
              <a:rPr lang="en-US" sz="2800" b="1" dirty="0" err="1">
                <a:solidFill>
                  <a:srgbClr val="0070C0"/>
                </a:solidFill>
              </a:rPr>
              <a:t>interfaz</a:t>
            </a:r>
            <a:r>
              <a:rPr lang="en-US" sz="2800" b="1" dirty="0"/>
              <a:t> </a:t>
            </a:r>
            <a:r>
              <a:rPr lang="en-US" sz="2800" dirty="0" err="1"/>
              <a:t>es</a:t>
            </a:r>
            <a:r>
              <a:rPr lang="en-US" sz="2800" dirty="0"/>
              <a:t> un </a:t>
            </a:r>
            <a:r>
              <a:rPr lang="en-US" sz="2800" dirty="0" err="1"/>
              <a:t>medio</a:t>
            </a:r>
            <a:r>
              <a:rPr lang="en-US" sz="2800" dirty="0"/>
              <a:t> </a:t>
            </a:r>
            <a:r>
              <a:rPr lang="en-US" sz="2800" dirty="0" err="1"/>
              <a:t>que</a:t>
            </a:r>
            <a:r>
              <a:rPr lang="en-US" sz="2800" dirty="0"/>
              <a:t> </a:t>
            </a:r>
            <a:r>
              <a:rPr lang="en-US" sz="2800" dirty="0" err="1"/>
              <a:t>permite</a:t>
            </a:r>
            <a:r>
              <a:rPr lang="en-US" sz="2800" dirty="0"/>
              <a:t> </a:t>
            </a:r>
            <a:r>
              <a:rPr lang="en-US" sz="2800" dirty="0" err="1"/>
              <a:t>que</a:t>
            </a:r>
            <a:r>
              <a:rPr lang="en-US" sz="2800" dirty="0"/>
              <a:t> dos </a:t>
            </a:r>
            <a:r>
              <a:rPr lang="en-US" sz="2800" dirty="0" err="1"/>
              <a:t>entidades</a:t>
            </a:r>
            <a:r>
              <a:rPr lang="en-US" sz="2800" dirty="0"/>
              <a:t> se </a:t>
            </a:r>
            <a:r>
              <a:rPr lang="en-US" sz="2800" dirty="0" err="1"/>
              <a:t>comuniquen</a:t>
            </a:r>
            <a:r>
              <a:rPr lang="en-US" sz="2800" dirty="0"/>
              <a:t>. </a:t>
            </a:r>
            <a:endParaRPr lang="en-US" sz="2800" dirty="0" smtClean="0"/>
          </a:p>
          <a:p>
            <a:pPr algn="l"/>
            <a:r>
              <a:rPr lang="en-US" sz="2800" dirty="0" smtClean="0"/>
              <a:t>En </a:t>
            </a:r>
            <a:r>
              <a:rPr lang="en-US" sz="2800" dirty="0" err="1"/>
              <a:t>una</a:t>
            </a:r>
            <a:r>
              <a:rPr lang="en-US" sz="2800" dirty="0"/>
              <a:t> </a:t>
            </a:r>
            <a:r>
              <a:rPr lang="es-AR" sz="2800" b="1" dirty="0">
                <a:solidFill>
                  <a:srgbClr val="0070C0"/>
                </a:solidFill>
              </a:rPr>
              <a:t>interfaz</a:t>
            </a:r>
            <a:r>
              <a:rPr lang="en-US" sz="2800" b="1" dirty="0">
                <a:solidFill>
                  <a:srgbClr val="0070C0"/>
                </a:solidFill>
              </a:rPr>
              <a:t> de </a:t>
            </a:r>
            <a:r>
              <a:rPr lang="en-US" sz="2800" b="1" dirty="0" err="1">
                <a:solidFill>
                  <a:srgbClr val="0070C0"/>
                </a:solidFill>
              </a:rPr>
              <a:t>usuario</a:t>
            </a:r>
            <a:r>
              <a:rPr lang="en-US" sz="2800" b="1" dirty="0">
                <a:solidFill>
                  <a:srgbClr val="0070C0"/>
                </a:solidFill>
              </a:rPr>
              <a:t> </a:t>
            </a:r>
            <a:r>
              <a:rPr lang="en-US" sz="2800" dirty="0" err="1"/>
              <a:t>una</a:t>
            </a:r>
            <a:r>
              <a:rPr lang="en-US" sz="2800" dirty="0"/>
              <a:t> de </a:t>
            </a:r>
            <a:r>
              <a:rPr lang="en-US" sz="2800" dirty="0" err="1"/>
              <a:t>las</a:t>
            </a:r>
            <a:r>
              <a:rPr lang="en-US" sz="2800" dirty="0"/>
              <a:t> </a:t>
            </a:r>
            <a:r>
              <a:rPr lang="en-US" sz="2800" dirty="0" err="1"/>
              <a:t>entidades</a:t>
            </a:r>
            <a:r>
              <a:rPr lang="en-US" sz="2800" dirty="0"/>
              <a:t> </a:t>
            </a:r>
            <a:r>
              <a:rPr lang="en-US" sz="2800" dirty="0" err="1"/>
              <a:t>es</a:t>
            </a:r>
            <a:r>
              <a:rPr lang="en-US" sz="2800" dirty="0"/>
              <a:t> </a:t>
            </a:r>
            <a:r>
              <a:rPr lang="en-US" sz="2800" dirty="0" err="1"/>
              <a:t>una</a:t>
            </a:r>
            <a:r>
              <a:rPr lang="en-US" sz="2800" dirty="0"/>
              <a:t> </a:t>
            </a:r>
            <a:r>
              <a:rPr lang="en-US" sz="2800" b="1" dirty="0"/>
              <a:t>persona</a:t>
            </a:r>
            <a:r>
              <a:rPr lang="en-US" sz="2800" dirty="0"/>
              <a:t> y la </a:t>
            </a:r>
            <a:r>
              <a:rPr lang="en-US" sz="2800" dirty="0" err="1"/>
              <a:t>otra</a:t>
            </a:r>
            <a:r>
              <a:rPr lang="en-US" sz="2800" dirty="0"/>
              <a:t> un </a:t>
            </a:r>
            <a:r>
              <a:rPr lang="en-US" sz="2800" b="1" dirty="0" err="1"/>
              <a:t>sistema</a:t>
            </a:r>
            <a:r>
              <a:rPr lang="en-US" sz="2800" dirty="0"/>
              <a:t> </a:t>
            </a:r>
            <a:r>
              <a:rPr lang="en-US" sz="2800" dirty="0" err="1"/>
              <a:t>que</a:t>
            </a:r>
            <a:r>
              <a:rPr lang="en-US" sz="2800" dirty="0"/>
              <a:t> el </a:t>
            </a:r>
            <a:r>
              <a:rPr lang="en-US" sz="2800" dirty="0" err="1"/>
              <a:t>usuario</a:t>
            </a:r>
            <a:r>
              <a:rPr lang="en-US" sz="2800" dirty="0"/>
              <a:t> </a:t>
            </a:r>
            <a:r>
              <a:rPr lang="en-US" sz="2800" dirty="0" err="1"/>
              <a:t>intenta</a:t>
            </a:r>
            <a:r>
              <a:rPr lang="en-US" sz="2800" dirty="0"/>
              <a:t> </a:t>
            </a:r>
            <a:r>
              <a:rPr lang="en-US" sz="2800" dirty="0" err="1"/>
              <a:t>controlar</a:t>
            </a:r>
            <a:r>
              <a:rPr lang="en-US" sz="2800" dirty="0"/>
              <a:t>. </a:t>
            </a:r>
            <a:endParaRPr lang="en-US" sz="2800" dirty="0" smtClean="0"/>
          </a:p>
          <a:p>
            <a:pPr algn="l"/>
            <a:r>
              <a:rPr lang="en-US" sz="2800" dirty="0"/>
              <a:t>Las </a:t>
            </a:r>
            <a:r>
              <a:rPr lang="en-US" sz="2800" b="1" dirty="0">
                <a:solidFill>
                  <a:srgbClr val="0070C0"/>
                </a:solidFill>
              </a:rPr>
              <a:t>interfaces </a:t>
            </a:r>
            <a:r>
              <a:rPr lang="en-US" sz="2800" b="1" dirty="0" err="1">
                <a:solidFill>
                  <a:srgbClr val="0070C0"/>
                </a:solidFill>
              </a:rPr>
              <a:t>gráficas</a:t>
            </a:r>
            <a:r>
              <a:rPr lang="en-US" sz="2800" b="1" dirty="0">
                <a:solidFill>
                  <a:srgbClr val="0070C0"/>
                </a:solidFill>
              </a:rPr>
              <a:t> de </a:t>
            </a:r>
            <a:r>
              <a:rPr lang="en-US" sz="2800" b="1" dirty="0" err="1">
                <a:solidFill>
                  <a:srgbClr val="0070C0"/>
                </a:solidFill>
              </a:rPr>
              <a:t>usuario</a:t>
            </a:r>
            <a:r>
              <a:rPr lang="en-US" sz="2800" b="1" dirty="0">
                <a:solidFill>
                  <a:srgbClr val="0070C0"/>
                </a:solidFill>
              </a:rPr>
              <a:t> (GUI) </a:t>
            </a:r>
            <a:r>
              <a:rPr lang="en-US" sz="2800" dirty="0">
                <a:solidFill>
                  <a:srgbClr val="0070C0"/>
                </a:solidFill>
              </a:rPr>
              <a:t> </a:t>
            </a:r>
            <a:r>
              <a:rPr lang="en-US" sz="2800" dirty="0" err="1"/>
              <a:t>explotan</a:t>
            </a:r>
            <a:r>
              <a:rPr lang="en-US" sz="2800" dirty="0"/>
              <a:t> la </a:t>
            </a:r>
            <a:r>
              <a:rPr lang="en-US" sz="2800" dirty="0" err="1"/>
              <a:t>capacidad</a:t>
            </a:r>
            <a:r>
              <a:rPr lang="en-US" sz="2800" dirty="0"/>
              <a:t> de </a:t>
            </a:r>
            <a:r>
              <a:rPr lang="en-US" sz="2800" dirty="0" err="1"/>
              <a:t>las</a:t>
            </a:r>
            <a:r>
              <a:rPr lang="en-US" sz="2800" dirty="0"/>
              <a:t> </a:t>
            </a:r>
            <a:r>
              <a:rPr lang="en-US" sz="2800" dirty="0" err="1"/>
              <a:t>computadoras</a:t>
            </a:r>
            <a:r>
              <a:rPr lang="en-US" sz="2800" dirty="0"/>
              <a:t> </a:t>
            </a:r>
            <a:r>
              <a:rPr lang="en-US" sz="2800" dirty="0" err="1"/>
              <a:t>para</a:t>
            </a:r>
            <a:r>
              <a:rPr lang="en-US" sz="2800" dirty="0"/>
              <a:t> </a:t>
            </a:r>
            <a:r>
              <a:rPr lang="en-US" sz="2800" dirty="0" err="1"/>
              <a:t>reproducir</a:t>
            </a:r>
            <a:r>
              <a:rPr lang="en-US" sz="2800" dirty="0"/>
              <a:t> </a:t>
            </a:r>
            <a:r>
              <a:rPr lang="en-US" sz="2800" dirty="0" err="1"/>
              <a:t>imágenes</a:t>
            </a:r>
            <a:r>
              <a:rPr lang="en-US" sz="2800" dirty="0"/>
              <a:t> y </a:t>
            </a:r>
            <a:r>
              <a:rPr lang="en-US" sz="2800" dirty="0" err="1"/>
              <a:t>gráficos</a:t>
            </a:r>
            <a:r>
              <a:rPr lang="en-US" sz="2800" dirty="0"/>
              <a:t> en </a:t>
            </a:r>
            <a:r>
              <a:rPr lang="en-US" sz="2800" dirty="0" err="1"/>
              <a:t>pantalla</a:t>
            </a:r>
            <a:r>
              <a:rPr lang="en-US" sz="2800" dirty="0"/>
              <a:t> y </a:t>
            </a:r>
            <a:r>
              <a:rPr lang="en-US" sz="2800" dirty="0" err="1"/>
              <a:t>brindan</a:t>
            </a:r>
            <a:r>
              <a:rPr lang="en-US" sz="2800" dirty="0"/>
              <a:t> un </a:t>
            </a:r>
            <a:r>
              <a:rPr lang="en-US" sz="2800" dirty="0" err="1"/>
              <a:t>ambiente</a:t>
            </a:r>
            <a:r>
              <a:rPr lang="en-US" sz="2800" dirty="0"/>
              <a:t> </a:t>
            </a:r>
            <a:r>
              <a:rPr lang="en-US" sz="2800" dirty="0" err="1"/>
              <a:t>más</a:t>
            </a:r>
            <a:r>
              <a:rPr lang="en-US" sz="2800" dirty="0"/>
              <a:t> </a:t>
            </a:r>
            <a:r>
              <a:rPr lang="en-US" sz="2800" dirty="0" err="1"/>
              <a:t>amigable</a:t>
            </a:r>
            <a:r>
              <a:rPr lang="en-US" sz="2800" dirty="0"/>
              <a:t>, simple e </a:t>
            </a:r>
            <a:r>
              <a:rPr lang="en-US" sz="2800" dirty="0" err="1"/>
              <a:t>intuitivo</a:t>
            </a:r>
            <a:r>
              <a:rPr lang="en-US" sz="2800" dirty="0"/>
              <a:t>. </a:t>
            </a:r>
            <a:endParaRPr lang="en-US" sz="2800" dirty="0" smtClean="0"/>
          </a:p>
          <a:p>
            <a:endParaRPr lang="es-AR" dirty="0"/>
          </a:p>
        </p:txBody>
      </p:sp>
    </p:spTree>
    <p:extLst>
      <p:ext uri="{BB962C8B-B14F-4D97-AF65-F5344CB8AC3E}">
        <p14:creationId xmlns:p14="http://schemas.microsoft.com/office/powerpoint/2010/main" val="273503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latin typeface="Courier New" panose="02070309020205020404" pitchFamily="49" charset="0"/>
                <a:cs typeface="Courier New" panose="02070309020205020404" pitchFamily="49" charset="0"/>
              </a:rPr>
              <a:t>JFrame</a:t>
            </a:r>
            <a:endParaRPr lang="es-AR" sz="3600" b="1" dirty="0">
              <a:latin typeface="Courier New" panose="02070309020205020404" pitchFamily="49" charset="0"/>
              <a:cs typeface="Courier New" panose="02070309020205020404" pitchFamily="49" charset="0"/>
            </a:endParaRPr>
          </a:p>
        </p:txBody>
      </p:sp>
      <p:sp>
        <p:nvSpPr>
          <p:cNvPr id="3" name="2 Subtítulo"/>
          <p:cNvSpPr>
            <a:spLocks noGrp="1"/>
          </p:cNvSpPr>
          <p:nvPr>
            <p:ph type="subTitle" idx="1"/>
          </p:nvPr>
        </p:nvSpPr>
        <p:spPr>
          <a:xfrm>
            <a:off x="611560" y="3356992"/>
            <a:ext cx="7776864" cy="2448272"/>
          </a:xfrm>
        </p:spPr>
        <p:txBody>
          <a:bodyPr>
            <a:noAutofit/>
          </a:bodyPr>
          <a:lstStyle/>
          <a:p>
            <a:pPr algn="l"/>
            <a:r>
              <a:rPr lang="es-AR" sz="2400" u="sng" dirty="0" err="1">
                <a:hlinkClick r:id="rId3" tooltip="class in java.lang"/>
              </a:rPr>
              <a:t>java.lang.Object</a:t>
            </a:r>
            <a:endParaRPr lang="es-AR" sz="2400" u="sng" dirty="0"/>
          </a:p>
          <a:p>
            <a:pPr lvl="1" algn="l"/>
            <a:r>
              <a:rPr lang="es-AR" sz="2400" u="sng" dirty="0" err="1">
                <a:hlinkClick r:id="rId4" tooltip="class in java.awt"/>
              </a:rPr>
              <a:t>java.awt.Component</a:t>
            </a:r>
            <a:endParaRPr lang="es-AR" sz="2400" u="sng" dirty="0"/>
          </a:p>
          <a:p>
            <a:pPr lvl="2" algn="l"/>
            <a:r>
              <a:rPr lang="es-AR" sz="2400" u="sng" dirty="0" err="1">
                <a:hlinkClick r:id="rId5" tooltip="class in java.awt"/>
              </a:rPr>
              <a:t>java.awt.Container</a:t>
            </a:r>
            <a:endParaRPr lang="es-AR" sz="2400" u="sng" dirty="0"/>
          </a:p>
          <a:p>
            <a:pPr lvl="3" algn="l"/>
            <a:r>
              <a:rPr lang="es-AR" sz="2400" u="sng" dirty="0" err="1">
                <a:hlinkClick r:id="rId6" tooltip="class in java.awt"/>
              </a:rPr>
              <a:t>java.awt.Window</a:t>
            </a:r>
            <a:endParaRPr lang="es-AR" sz="2400" u="sng" dirty="0"/>
          </a:p>
          <a:p>
            <a:pPr lvl="4" algn="l"/>
            <a:r>
              <a:rPr lang="es-AR" sz="2400" u="sng" dirty="0" err="1" smtClean="0">
                <a:hlinkClick r:id="rId7" tooltip="class in java.awt"/>
              </a:rPr>
              <a:t>java.awt.Frame</a:t>
            </a:r>
            <a:r>
              <a:rPr lang="es-AR" sz="2400" dirty="0" smtClean="0"/>
              <a:t>			</a:t>
            </a:r>
          </a:p>
          <a:p>
            <a:pPr lvl="4" algn="l"/>
            <a:r>
              <a:rPr lang="es-AR" sz="2400" dirty="0" err="1" smtClean="0"/>
              <a:t>javax.swing.JFrame</a:t>
            </a:r>
            <a:r>
              <a:rPr lang="es-AR" sz="2400" dirty="0" smtClean="0"/>
              <a:t>   	</a:t>
            </a:r>
            <a:endParaRPr lang="es-AR" sz="3200" dirty="0"/>
          </a:p>
        </p:txBody>
      </p:sp>
      <p:sp>
        <p:nvSpPr>
          <p:cNvPr id="4" name="Rectángulo 3"/>
          <p:cNvSpPr/>
          <p:nvPr/>
        </p:nvSpPr>
        <p:spPr>
          <a:xfrm>
            <a:off x="467544" y="5925553"/>
            <a:ext cx="6912768" cy="369332"/>
          </a:xfrm>
          <a:prstGeom prst="rect">
            <a:avLst/>
          </a:prstGeom>
        </p:spPr>
        <p:txBody>
          <a:bodyPr wrap="square">
            <a:spAutoFit/>
          </a:bodyPr>
          <a:lstStyle/>
          <a:p>
            <a:r>
              <a:rPr lang="es-AR" dirty="0">
                <a:hlinkClick r:id="rId8"/>
              </a:rPr>
              <a:t>https://docs.oracle.com/javase/7/docs/api/javax/swing/JFrame.html</a:t>
            </a:r>
            <a:endParaRPr lang="es-AR" dirty="0"/>
          </a:p>
        </p:txBody>
      </p:sp>
      <p:sp>
        <p:nvSpPr>
          <p:cNvPr id="5" name="2 Subtítulo"/>
          <p:cNvSpPr txBox="1">
            <a:spLocks/>
          </p:cNvSpPr>
          <p:nvPr/>
        </p:nvSpPr>
        <p:spPr>
          <a:xfrm>
            <a:off x="495485" y="1262737"/>
            <a:ext cx="7776864" cy="47525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1200"/>
              </a:spcBef>
            </a:pPr>
            <a:r>
              <a:rPr lang="es-AR" sz="3200" dirty="0" smtClean="0"/>
              <a:t>Para construir una GUI vamos a crear OBJETOS de la clase </a:t>
            </a:r>
            <a:r>
              <a:rPr lang="es-AR" sz="3200" b="1" dirty="0" err="1" smtClean="0">
                <a:latin typeface="Courier New" panose="02070309020205020404" pitchFamily="49" charset="0"/>
                <a:cs typeface="Courier New" panose="02070309020205020404" pitchFamily="49" charset="0"/>
              </a:rPr>
              <a:t>JFrame</a:t>
            </a:r>
            <a:r>
              <a:rPr lang="es-AR" sz="3200" dirty="0" smtClean="0"/>
              <a:t> o de alguna clase que vamos a definir </a:t>
            </a:r>
            <a:r>
              <a:rPr lang="es-AR" sz="3200" b="1" dirty="0" smtClean="0"/>
              <a:t>extendiendo</a:t>
            </a:r>
            <a:r>
              <a:rPr lang="es-AR" sz="3200" dirty="0" smtClean="0"/>
              <a:t>  </a:t>
            </a:r>
            <a:r>
              <a:rPr lang="es-AR" sz="3200" b="1" dirty="0" err="1" smtClean="0">
                <a:latin typeface="Courier New" panose="02070309020205020404" pitchFamily="49" charset="0"/>
                <a:cs typeface="Courier New" panose="02070309020205020404" pitchFamily="49" charset="0"/>
              </a:rPr>
              <a:t>JFrame</a:t>
            </a:r>
            <a:r>
              <a:rPr lang="es-AR" sz="3200" dirty="0"/>
              <a:t> </a:t>
            </a:r>
            <a:r>
              <a:rPr lang="es-AR" sz="3200" dirty="0" smtClean="0"/>
              <a:t> </a:t>
            </a:r>
            <a:endParaRPr lang="es-AR" sz="3200" dirty="0"/>
          </a:p>
        </p:txBody>
      </p:sp>
    </p:spTree>
    <p:extLst>
      <p:ext uri="{BB962C8B-B14F-4D97-AF65-F5344CB8AC3E}">
        <p14:creationId xmlns:p14="http://schemas.microsoft.com/office/powerpoint/2010/main" val="23795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latin typeface="Courier New" panose="02070309020205020404" pitchFamily="49" charset="0"/>
                <a:cs typeface="Courier New" panose="02070309020205020404" pitchFamily="49" charset="0"/>
              </a:rPr>
              <a:t>JFrame</a:t>
            </a:r>
            <a:endParaRPr lang="es-AR" sz="3600" b="1" dirty="0">
              <a:latin typeface="Courier New" panose="02070309020205020404" pitchFamily="49" charset="0"/>
              <a:cs typeface="Courier New" panose="02070309020205020404" pitchFamily="49" charset="0"/>
            </a:endParaRPr>
          </a:p>
        </p:txBody>
      </p:sp>
      <p:sp>
        <p:nvSpPr>
          <p:cNvPr id="4" name="Rectángulo 3"/>
          <p:cNvSpPr/>
          <p:nvPr/>
        </p:nvSpPr>
        <p:spPr>
          <a:xfrm>
            <a:off x="467544" y="5925553"/>
            <a:ext cx="6912768" cy="369332"/>
          </a:xfrm>
          <a:prstGeom prst="rect">
            <a:avLst/>
          </a:prstGeom>
        </p:spPr>
        <p:txBody>
          <a:bodyPr wrap="square">
            <a:spAutoFit/>
          </a:bodyPr>
          <a:lstStyle/>
          <a:p>
            <a:r>
              <a:rPr lang="es-AR" dirty="0">
                <a:hlinkClick r:id="rId3"/>
              </a:rPr>
              <a:t>https://docs.oracle.com/javase/7/docs/api/javax/swing/JFrame.html</a:t>
            </a:r>
            <a:endParaRPr lang="es-AR" dirty="0"/>
          </a:p>
        </p:txBody>
      </p:sp>
      <p:sp>
        <p:nvSpPr>
          <p:cNvPr id="5" name="2 Subtítulo"/>
          <p:cNvSpPr txBox="1">
            <a:spLocks/>
          </p:cNvSpPr>
          <p:nvPr/>
        </p:nvSpPr>
        <p:spPr>
          <a:xfrm>
            <a:off x="495485" y="1262737"/>
            <a:ext cx="7776864" cy="475252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spcBef>
                <a:spcPts val="1200"/>
              </a:spcBef>
              <a:buFont typeface="Arial" panose="020B0604020202020204" pitchFamily="34" charset="0"/>
              <a:buChar char="•"/>
            </a:pPr>
            <a:r>
              <a:rPr lang="es-AR" sz="3200" dirty="0" smtClean="0"/>
              <a:t>Una configuración gráfica</a:t>
            </a:r>
          </a:p>
          <a:p>
            <a:pPr marL="457200" indent="-457200" algn="l">
              <a:spcBef>
                <a:spcPts val="1200"/>
              </a:spcBef>
              <a:buFont typeface="Arial" panose="020B0604020202020204" pitchFamily="34" charset="0"/>
              <a:buChar char="•"/>
            </a:pPr>
            <a:r>
              <a:rPr lang="es-AR" sz="3200" dirty="0" smtClean="0">
                <a:solidFill>
                  <a:srgbClr val="00B050"/>
                </a:solidFill>
              </a:rPr>
              <a:t>Un título</a:t>
            </a:r>
          </a:p>
          <a:p>
            <a:pPr marL="457200" indent="-457200" algn="l">
              <a:spcBef>
                <a:spcPts val="1200"/>
              </a:spcBef>
              <a:buFont typeface="Arial" panose="020B0604020202020204" pitchFamily="34" charset="0"/>
              <a:buChar char="•"/>
            </a:pPr>
            <a:r>
              <a:rPr lang="es-AR" sz="3200" dirty="0" smtClean="0">
                <a:solidFill>
                  <a:srgbClr val="0070C0"/>
                </a:solidFill>
              </a:rPr>
              <a:t>Un tamaño </a:t>
            </a:r>
            <a:endParaRPr lang="es-AR" sz="3200" dirty="0">
              <a:solidFill>
                <a:srgbClr val="0070C0"/>
              </a:solidFill>
            </a:endParaRPr>
          </a:p>
          <a:p>
            <a:pPr marL="457200" indent="-457200" algn="l">
              <a:spcBef>
                <a:spcPts val="1200"/>
              </a:spcBef>
              <a:buFont typeface="Arial" panose="020B0604020202020204" pitchFamily="34" charset="0"/>
              <a:buChar char="•"/>
            </a:pPr>
            <a:r>
              <a:rPr lang="es-AR" sz="3200" dirty="0" smtClean="0">
                <a:solidFill>
                  <a:srgbClr val="0070C0"/>
                </a:solidFill>
              </a:rPr>
              <a:t>Un borde </a:t>
            </a:r>
          </a:p>
          <a:p>
            <a:pPr marL="457200" indent="-457200" algn="l">
              <a:spcBef>
                <a:spcPts val="1200"/>
              </a:spcBef>
              <a:buFont typeface="Arial" panose="020B0604020202020204" pitchFamily="34" charset="0"/>
              <a:buChar char="•"/>
            </a:pPr>
            <a:r>
              <a:rPr lang="es-AR" sz="3200" dirty="0" smtClean="0">
                <a:solidFill>
                  <a:srgbClr val="0070C0"/>
                </a:solidFill>
              </a:rPr>
              <a:t>Un </a:t>
            </a:r>
            <a:r>
              <a:rPr lang="es-AR" sz="3200" dirty="0">
                <a:solidFill>
                  <a:srgbClr val="0070C0"/>
                </a:solidFill>
              </a:rPr>
              <a:t>panel de </a:t>
            </a:r>
            <a:r>
              <a:rPr lang="es-AR" sz="3200" dirty="0" smtClean="0">
                <a:solidFill>
                  <a:srgbClr val="0070C0"/>
                </a:solidFill>
              </a:rPr>
              <a:t>contenido</a:t>
            </a:r>
          </a:p>
          <a:p>
            <a:pPr marL="457200" indent="-457200" algn="l">
              <a:spcBef>
                <a:spcPts val="1200"/>
              </a:spcBef>
              <a:buFont typeface="Arial" panose="020B0604020202020204" pitchFamily="34" charset="0"/>
              <a:buChar char="•"/>
            </a:pPr>
            <a:r>
              <a:rPr lang="es-AR" sz="3200" dirty="0" smtClean="0">
                <a:solidFill>
                  <a:srgbClr val="0070C0"/>
                </a:solidFill>
              </a:rPr>
              <a:t>Un estado de visibilidad</a:t>
            </a:r>
            <a:endParaRPr lang="es-AR" sz="3200" dirty="0">
              <a:solidFill>
                <a:srgbClr val="0070C0"/>
              </a:solidFill>
            </a:endParaRPr>
          </a:p>
          <a:p>
            <a:pPr marL="457200" indent="-457200" algn="l">
              <a:spcBef>
                <a:spcPts val="1200"/>
              </a:spcBef>
              <a:buFont typeface="Arial" panose="020B0604020202020204" pitchFamily="34" charset="0"/>
              <a:buChar char="•"/>
            </a:pPr>
            <a:r>
              <a:rPr lang="es-AR" sz="3200" dirty="0" smtClean="0"/>
              <a:t>Tres botones</a:t>
            </a:r>
          </a:p>
        </p:txBody>
      </p:sp>
      <p:pic>
        <p:nvPicPr>
          <p:cNvPr id="7"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647656" y="1844824"/>
            <a:ext cx="2808312" cy="2304256"/>
          </a:xfrm>
          <a:prstGeom prst="rect">
            <a:avLst/>
          </a:prstGeom>
          <a:noFill/>
          <a:ln>
            <a:noFill/>
          </a:ln>
          <a:extLst/>
        </p:spPr>
      </p:pic>
    </p:spTree>
    <p:extLst>
      <p:ext uri="{BB962C8B-B14F-4D97-AF65-F5344CB8AC3E}">
        <p14:creationId xmlns:p14="http://schemas.microsoft.com/office/powerpoint/2010/main" val="76390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3" name="2 Subtítulo"/>
          <p:cNvSpPr>
            <a:spLocks noGrp="1"/>
          </p:cNvSpPr>
          <p:nvPr>
            <p:ph type="subTitle" idx="1"/>
          </p:nvPr>
        </p:nvSpPr>
        <p:spPr>
          <a:xfrm>
            <a:off x="467544" y="1556792"/>
            <a:ext cx="7776864" cy="3096344"/>
          </a:xfrm>
          <a:solidFill>
            <a:schemeClr val="tx1">
              <a:lumMod val="10000"/>
              <a:lumOff val="90000"/>
            </a:schemeClr>
          </a:solidFill>
        </p:spPr>
        <p:txBody>
          <a:bodyPr>
            <a:normAutofit/>
          </a:bodyPr>
          <a:lstStyle/>
          <a:p>
            <a:r>
              <a:rPr lang="en-US" b="1" dirty="0">
                <a:solidFill>
                  <a:schemeClr val="tx1"/>
                </a:solidFill>
                <a:latin typeface="Courier New" panose="02070309020205020404" pitchFamily="49" charset="0"/>
                <a:cs typeface="Courier New" panose="02070309020205020404" pitchFamily="49" charset="0"/>
              </a:rPr>
              <a:t>import </a:t>
            </a:r>
            <a:r>
              <a:rPr lang="en-US" b="1" dirty="0" err="1">
                <a:solidFill>
                  <a:schemeClr val="tx1"/>
                </a:solidFill>
                <a:latin typeface="Courier New" panose="02070309020205020404" pitchFamily="49" charset="0"/>
                <a:cs typeface="Courier New" panose="02070309020205020404" pitchFamily="49" charset="0"/>
              </a:rPr>
              <a:t>javax.swing</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class </a:t>
            </a:r>
            <a:r>
              <a:rPr lang="en-US" b="1" dirty="0" err="1">
                <a:solidFill>
                  <a:schemeClr val="tx1"/>
                </a:solidFill>
                <a:latin typeface="Courier New" panose="02070309020205020404" pitchFamily="49" charset="0"/>
                <a:cs typeface="Courier New" panose="02070309020205020404" pitchFamily="49" charset="0"/>
              </a:rPr>
              <a:t>PrimerEjemplo</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public static void main(String </a:t>
            </a:r>
            <a:r>
              <a:rPr lang="en-US" b="1" dirty="0" err="1">
                <a:solidFill>
                  <a:schemeClr val="tx1"/>
                </a:solidFill>
                <a:latin typeface="Courier New" panose="02070309020205020404" pitchFamily="49" charset="0"/>
                <a:cs typeface="Courier New" panose="02070309020205020404" pitchFamily="49" charset="0"/>
              </a:rPr>
              <a:t>args</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JFrame</a:t>
            </a:r>
            <a:r>
              <a:rPr lang="en-US" b="1" dirty="0">
                <a:solidFill>
                  <a:schemeClr val="tx1"/>
                </a:solidFill>
                <a:latin typeface="Courier New" panose="02070309020205020404" pitchFamily="49" charset="0"/>
                <a:cs typeface="Courier New" panose="02070309020205020404" pitchFamily="49" charset="0"/>
              </a:rPr>
              <a:t> f = new </a:t>
            </a:r>
            <a:r>
              <a:rPr lang="en-US" b="1" dirty="0" err="1">
                <a:solidFill>
                  <a:schemeClr val="tx1"/>
                </a:solidFill>
                <a:latin typeface="Courier New" panose="02070309020205020404" pitchFamily="49" charset="0"/>
                <a:cs typeface="Courier New" panose="02070309020205020404" pitchFamily="49" charset="0"/>
              </a:rPr>
              <a:t>JFrame</a:t>
            </a:r>
            <a:r>
              <a:rPr lang="en-US" b="1" dirty="0" smtClean="0">
                <a:solidFill>
                  <a:schemeClr val="tx1"/>
                </a:solidFill>
                <a:latin typeface="Courier New" panose="02070309020205020404" pitchFamily="49" charset="0"/>
                <a:cs typeface="Courier New" panose="02070309020205020404" pitchFamily="49" charset="0"/>
              </a:rPr>
              <a:t>(</a:t>
            </a:r>
            <a:r>
              <a:rPr lang="en-US" b="1" dirty="0">
                <a:solidFill>
                  <a:schemeClr val="tx1"/>
                </a:solidFill>
                <a:latin typeface="Courier New"/>
                <a:ea typeface="Calibri"/>
              </a:rPr>
              <a:t>"</a:t>
            </a:r>
            <a:r>
              <a:rPr lang="en-US" b="1" dirty="0" err="1" smtClean="0">
                <a:solidFill>
                  <a:schemeClr val="tx1"/>
                </a:solidFill>
                <a:latin typeface="Courier New" panose="02070309020205020404" pitchFamily="49" charset="0"/>
                <a:cs typeface="Courier New" panose="02070309020205020404" pitchFamily="49" charset="0"/>
              </a:rPr>
              <a:t>Mi</a:t>
            </a:r>
            <a:r>
              <a:rPr lang="en-US" b="1" dirty="0" smtClean="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Primera</a:t>
            </a:r>
            <a:r>
              <a:rPr lang="en-US" b="1" dirty="0">
                <a:solidFill>
                  <a:schemeClr val="tx1"/>
                </a:solidFill>
                <a:latin typeface="Courier New" panose="02070309020205020404" pitchFamily="49" charset="0"/>
                <a:cs typeface="Courier New" panose="02070309020205020404" pitchFamily="49" charset="0"/>
              </a:rPr>
              <a:t> </a:t>
            </a:r>
            <a:r>
              <a:rPr lang="en-US" b="1" dirty="0" smtClean="0">
                <a:solidFill>
                  <a:schemeClr val="tx1"/>
                </a:solidFill>
                <a:latin typeface="Courier New" panose="02070309020205020404" pitchFamily="49" charset="0"/>
                <a:cs typeface="Courier New" panose="02070309020205020404" pitchFamily="49" charset="0"/>
              </a:rPr>
              <a:t>GUI</a:t>
            </a:r>
            <a:r>
              <a:rPr lang="en-US" b="1" dirty="0">
                <a:solidFill>
                  <a:schemeClr val="tx1"/>
                </a:solidFill>
                <a:latin typeface="Courier New"/>
                <a:ea typeface="Calibri"/>
              </a:rPr>
              <a:t>"</a:t>
            </a:r>
            <a:r>
              <a:rPr lang="en-US" b="1" dirty="0" smtClean="0">
                <a:solidFill>
                  <a:schemeClr val="tx1"/>
                </a:solidFill>
                <a:latin typeface="Courier New" panose="02070309020205020404" pitchFamily="49" charset="0"/>
                <a:cs typeface="Courier New" panose="02070309020205020404" pitchFamily="49" charset="0"/>
              </a:rPr>
              <a:t>);</a:t>
            </a:r>
            <a:endParaRPr lang="es-AR" b="1" dirty="0">
              <a:solidFill>
                <a:schemeClr val="tx1"/>
              </a:solidFill>
              <a:latin typeface="Courier New" panose="02070309020205020404" pitchFamily="49" charset="0"/>
              <a:cs typeface="Courier New" panose="02070309020205020404" pitchFamily="49" charset="0"/>
            </a:endParaRPr>
          </a:p>
          <a:p>
            <a:endParaRPr lang="en-US" b="1" dirty="0" smtClean="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p:txBody>
      </p:sp>
      <p:sp>
        <p:nvSpPr>
          <p:cNvPr id="4" name="2 Subtítulo"/>
          <p:cNvSpPr txBox="1">
            <a:spLocks/>
          </p:cNvSpPr>
          <p:nvPr/>
        </p:nvSpPr>
        <p:spPr>
          <a:xfrm>
            <a:off x="467544" y="4869160"/>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Crea un </a:t>
            </a:r>
            <a:r>
              <a:rPr lang="es-ES_tradnl" sz="2800" b="1" dirty="0" smtClean="0"/>
              <a:t>objeto gráfico </a:t>
            </a:r>
            <a:r>
              <a:rPr lang="es-ES_tradnl" sz="2800" dirty="0" smtClean="0"/>
              <a:t>de la clase </a:t>
            </a:r>
            <a:r>
              <a:rPr lang="es-ES_tradnl" sz="2800" b="1" dirty="0" err="1" smtClean="0">
                <a:latin typeface="Courier New" panose="02070309020205020404" pitchFamily="49" charset="0"/>
                <a:cs typeface="Courier New" panose="02070309020205020404" pitchFamily="49" charset="0"/>
              </a:rPr>
              <a:t>JFrame</a:t>
            </a:r>
            <a:r>
              <a:rPr lang="es-ES_tradnl" sz="2800" b="1" dirty="0" smtClean="0">
                <a:latin typeface="Courier New" panose="02070309020205020404" pitchFamily="49" charset="0"/>
                <a:cs typeface="Courier New" panose="02070309020205020404" pitchFamily="49" charset="0"/>
              </a:rPr>
              <a:t> </a:t>
            </a:r>
            <a:r>
              <a:rPr lang="es-ES_tradnl" sz="2800" dirty="0" smtClean="0"/>
              <a:t>provistas por el paquete Swing de Java. </a:t>
            </a:r>
          </a:p>
          <a:p>
            <a:pPr>
              <a:spcBef>
                <a:spcPts val="1200"/>
              </a:spcBef>
            </a:pPr>
            <a:r>
              <a:rPr lang="es-ES_tradnl" sz="2800" dirty="0" smtClean="0"/>
              <a:t>El parámetro es el valor del atributo </a:t>
            </a:r>
            <a:r>
              <a:rPr lang="es-ES_tradnl" sz="2800" b="1" dirty="0" smtClean="0"/>
              <a:t>título</a:t>
            </a:r>
            <a:r>
              <a:rPr lang="es-ES_tradnl" sz="2800" dirty="0" smtClean="0"/>
              <a:t>. </a:t>
            </a:r>
            <a:endParaRPr lang="es-AR" sz="2800" dirty="0"/>
          </a:p>
        </p:txBody>
      </p:sp>
    </p:spTree>
    <p:extLst>
      <p:ext uri="{BB962C8B-B14F-4D97-AF65-F5344CB8AC3E}">
        <p14:creationId xmlns:p14="http://schemas.microsoft.com/office/powerpoint/2010/main" val="8465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776864" cy="3096344"/>
          </a:xfrm>
          <a:solidFill>
            <a:schemeClr val="tx1">
              <a:lumMod val="10000"/>
              <a:lumOff val="90000"/>
            </a:schemeClr>
          </a:solidFill>
        </p:spPr>
        <p:txBody>
          <a:bodyPr>
            <a:normAutofit/>
          </a:bodyPr>
          <a:lstStyle/>
          <a:p>
            <a:r>
              <a:rPr lang="en-US" b="1" dirty="0">
                <a:solidFill>
                  <a:schemeClr val="tx1"/>
                </a:solidFill>
                <a:latin typeface="Courier New" panose="02070309020205020404" pitchFamily="49" charset="0"/>
                <a:cs typeface="Courier New" panose="02070309020205020404" pitchFamily="49" charset="0"/>
              </a:rPr>
              <a:t>import </a:t>
            </a:r>
            <a:r>
              <a:rPr lang="en-US" b="1" dirty="0" err="1">
                <a:solidFill>
                  <a:schemeClr val="tx1"/>
                </a:solidFill>
                <a:latin typeface="Courier New" panose="02070309020205020404" pitchFamily="49" charset="0"/>
                <a:cs typeface="Courier New" panose="02070309020205020404" pitchFamily="49" charset="0"/>
              </a:rPr>
              <a:t>javax.swing</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class </a:t>
            </a:r>
            <a:r>
              <a:rPr lang="en-US" b="1" dirty="0" err="1">
                <a:solidFill>
                  <a:schemeClr val="tx1"/>
                </a:solidFill>
                <a:latin typeface="Courier New" panose="02070309020205020404" pitchFamily="49" charset="0"/>
                <a:cs typeface="Courier New" panose="02070309020205020404" pitchFamily="49" charset="0"/>
              </a:rPr>
              <a:t>PrimerEjemplo</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public static void main(String </a:t>
            </a:r>
            <a:r>
              <a:rPr lang="en-US" b="1" dirty="0" err="1">
                <a:solidFill>
                  <a:schemeClr val="tx1"/>
                </a:solidFill>
                <a:latin typeface="Courier New" panose="02070309020205020404" pitchFamily="49" charset="0"/>
                <a:cs typeface="Courier New" panose="02070309020205020404" pitchFamily="49" charset="0"/>
              </a:rPr>
              <a:t>args</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JFrame</a:t>
            </a:r>
            <a:r>
              <a:rPr lang="en-US" b="1" dirty="0">
                <a:solidFill>
                  <a:schemeClr val="tx1"/>
                </a:solidFill>
                <a:latin typeface="Courier New" panose="02070309020205020404" pitchFamily="49" charset="0"/>
                <a:cs typeface="Courier New" panose="02070309020205020404" pitchFamily="49" charset="0"/>
              </a:rPr>
              <a:t> f = new </a:t>
            </a:r>
            <a:r>
              <a:rPr lang="en-US" b="1" dirty="0" err="1">
                <a:solidFill>
                  <a:schemeClr val="tx1"/>
                </a:solidFill>
                <a:latin typeface="Courier New" panose="02070309020205020404" pitchFamily="49" charset="0"/>
                <a:cs typeface="Courier New" panose="02070309020205020404" pitchFamily="49" charset="0"/>
              </a:rPr>
              <a:t>JFrame</a:t>
            </a:r>
            <a:r>
              <a:rPr lang="en-US" b="1" dirty="0" smtClean="0">
                <a:solidFill>
                  <a:schemeClr val="tx1"/>
                </a:solidFill>
                <a:latin typeface="Courier New" panose="02070309020205020404" pitchFamily="49" charset="0"/>
                <a:cs typeface="Courier New" panose="02070309020205020404" pitchFamily="49" charset="0"/>
              </a:rPr>
              <a:t>(</a:t>
            </a:r>
            <a:r>
              <a:rPr lang="en-US" b="1" dirty="0">
                <a:solidFill>
                  <a:schemeClr val="tx1"/>
                </a:solidFill>
                <a:latin typeface="Courier New"/>
                <a:ea typeface="Calibri"/>
              </a:rPr>
              <a:t>"</a:t>
            </a:r>
            <a:r>
              <a:rPr lang="en-US" b="1" dirty="0" err="1" smtClean="0">
                <a:solidFill>
                  <a:schemeClr val="tx1"/>
                </a:solidFill>
                <a:latin typeface="Courier New" panose="02070309020205020404" pitchFamily="49" charset="0"/>
                <a:cs typeface="Courier New" panose="02070309020205020404" pitchFamily="49" charset="0"/>
              </a:rPr>
              <a:t>Mi</a:t>
            </a:r>
            <a:r>
              <a:rPr lang="en-US" b="1" dirty="0" smtClean="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Primera</a:t>
            </a:r>
            <a:r>
              <a:rPr lang="en-US" b="1" dirty="0">
                <a:solidFill>
                  <a:schemeClr val="tx1"/>
                </a:solidFill>
                <a:latin typeface="Courier New" panose="02070309020205020404" pitchFamily="49" charset="0"/>
                <a:cs typeface="Courier New" panose="02070309020205020404" pitchFamily="49" charset="0"/>
              </a:rPr>
              <a:t> </a:t>
            </a:r>
            <a:r>
              <a:rPr lang="en-US" b="1" dirty="0" smtClean="0">
                <a:solidFill>
                  <a:schemeClr val="tx1"/>
                </a:solidFill>
                <a:latin typeface="Courier New" panose="02070309020205020404" pitchFamily="49" charset="0"/>
                <a:cs typeface="Courier New" panose="02070309020205020404" pitchFamily="49" charset="0"/>
              </a:rPr>
              <a:t>GUI</a:t>
            </a:r>
            <a:r>
              <a:rPr lang="en-US" b="1" dirty="0">
                <a:solidFill>
                  <a:schemeClr val="tx1"/>
                </a:solidFill>
                <a:latin typeface="Courier New"/>
                <a:ea typeface="Calibri"/>
              </a:rPr>
              <a:t>"</a:t>
            </a:r>
            <a:r>
              <a:rPr lang="en-US" b="1" dirty="0" smtClean="0">
                <a:solidFill>
                  <a:schemeClr val="tx1"/>
                </a:solidFill>
                <a:latin typeface="Courier New" panose="02070309020205020404" pitchFamily="49" charset="0"/>
                <a:cs typeface="Courier New" panose="02070309020205020404" pitchFamily="49" charset="0"/>
              </a:rPr>
              <a:t>);</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f.setSize</a:t>
            </a:r>
            <a:r>
              <a:rPr lang="en-US" b="1" dirty="0">
                <a:solidFill>
                  <a:schemeClr val="tx1"/>
                </a:solidFill>
                <a:latin typeface="Courier New" panose="02070309020205020404" pitchFamily="49" charset="0"/>
                <a:cs typeface="Courier New" panose="02070309020205020404" pitchFamily="49" charset="0"/>
              </a:rPr>
              <a:t>(400, 300)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f.setVisible</a:t>
            </a:r>
            <a:r>
              <a:rPr lang="en-US" b="1" dirty="0">
                <a:solidFill>
                  <a:schemeClr val="tx1"/>
                </a:solidFill>
                <a:latin typeface="Courier New" panose="02070309020205020404" pitchFamily="49" charset="0"/>
                <a:cs typeface="Courier New" panose="02070309020205020404" pitchFamily="49" charset="0"/>
              </a:rPr>
              <a:t>(true) ;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p:txBody>
      </p:sp>
      <p:sp>
        <p:nvSpPr>
          <p:cNvPr id="5" name="2 Subtítulo"/>
          <p:cNvSpPr txBox="1">
            <a:spLocks/>
          </p:cNvSpPr>
          <p:nvPr/>
        </p:nvSpPr>
        <p:spPr>
          <a:xfrm>
            <a:off x="467544" y="4869160"/>
            <a:ext cx="3888432"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Se establecen los valores de dos de los atributos del </a:t>
            </a:r>
            <a:r>
              <a:rPr lang="es-ES_tradnl" sz="2800" dirty="0" err="1" smtClean="0"/>
              <a:t>frame</a:t>
            </a:r>
            <a:r>
              <a:rPr lang="es-ES_tradnl" sz="2800" dirty="0" smtClean="0"/>
              <a:t>: </a:t>
            </a:r>
            <a:r>
              <a:rPr lang="es-ES_tradnl" sz="2800" b="1" dirty="0" smtClean="0"/>
              <a:t>dimensión</a:t>
            </a:r>
            <a:r>
              <a:rPr lang="es-ES_tradnl" sz="2800" dirty="0" smtClean="0"/>
              <a:t> y </a:t>
            </a:r>
            <a:r>
              <a:rPr lang="es-ES_tradnl" sz="2800" b="1" dirty="0" smtClean="0"/>
              <a:t>visibilidad</a:t>
            </a:r>
            <a:r>
              <a:rPr lang="es-ES_tradnl" sz="2800" dirty="0" smtClean="0"/>
              <a:t>.  </a:t>
            </a:r>
            <a:endParaRPr lang="es-AR" sz="2800" dirty="0"/>
          </a:p>
        </p:txBody>
      </p:sp>
      <p:sp>
        <p:nvSpPr>
          <p:cNvPr id="6"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Tree>
    <p:extLst>
      <p:ext uri="{BB962C8B-B14F-4D97-AF65-F5344CB8AC3E}">
        <p14:creationId xmlns:p14="http://schemas.microsoft.com/office/powerpoint/2010/main" val="68212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776864" cy="3096344"/>
          </a:xfrm>
          <a:solidFill>
            <a:schemeClr val="tx1">
              <a:lumMod val="10000"/>
              <a:lumOff val="90000"/>
            </a:schemeClr>
          </a:solidFill>
        </p:spPr>
        <p:txBody>
          <a:bodyPr>
            <a:normAutofit/>
          </a:bodyPr>
          <a:lstStyle/>
          <a:p>
            <a:r>
              <a:rPr lang="en-US" b="1" dirty="0">
                <a:solidFill>
                  <a:schemeClr val="tx1"/>
                </a:solidFill>
                <a:latin typeface="Courier New" panose="02070309020205020404" pitchFamily="49" charset="0"/>
                <a:cs typeface="Courier New" panose="02070309020205020404" pitchFamily="49" charset="0"/>
              </a:rPr>
              <a:t>import </a:t>
            </a:r>
            <a:r>
              <a:rPr lang="en-US" b="1" dirty="0" err="1">
                <a:solidFill>
                  <a:schemeClr val="tx1"/>
                </a:solidFill>
                <a:latin typeface="Courier New" panose="02070309020205020404" pitchFamily="49" charset="0"/>
                <a:cs typeface="Courier New" panose="02070309020205020404" pitchFamily="49" charset="0"/>
              </a:rPr>
              <a:t>javax.swing</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class </a:t>
            </a:r>
            <a:r>
              <a:rPr lang="en-US" b="1" dirty="0" err="1" smtClean="0">
                <a:solidFill>
                  <a:schemeClr val="tx1"/>
                </a:solidFill>
                <a:latin typeface="Courier New" panose="02070309020205020404" pitchFamily="49" charset="0"/>
                <a:cs typeface="Courier New" panose="02070309020205020404" pitchFamily="49" charset="0"/>
              </a:rPr>
              <a:t>PrimerEjemplo</a:t>
            </a:r>
            <a:r>
              <a:rPr lang="en-US" b="1" dirty="0" smtClean="0">
                <a:solidFill>
                  <a:schemeClr val="tx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public static void main(String </a:t>
            </a:r>
            <a:r>
              <a:rPr lang="en-US" b="1" dirty="0" err="1">
                <a:solidFill>
                  <a:schemeClr val="tx1"/>
                </a:solidFill>
                <a:latin typeface="Courier New" panose="02070309020205020404" pitchFamily="49" charset="0"/>
                <a:cs typeface="Courier New" panose="02070309020205020404" pitchFamily="49" charset="0"/>
              </a:rPr>
              <a:t>args</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JFrame</a:t>
            </a:r>
            <a:r>
              <a:rPr lang="en-US" b="1" dirty="0">
                <a:solidFill>
                  <a:schemeClr val="tx1"/>
                </a:solidFill>
                <a:latin typeface="Courier New" panose="02070309020205020404" pitchFamily="49" charset="0"/>
                <a:cs typeface="Courier New" panose="02070309020205020404" pitchFamily="49" charset="0"/>
              </a:rPr>
              <a:t> f = new </a:t>
            </a:r>
            <a:r>
              <a:rPr lang="en-US" b="1" dirty="0" err="1">
                <a:solidFill>
                  <a:schemeClr val="tx1"/>
                </a:solidFill>
                <a:latin typeface="Courier New" panose="02070309020205020404" pitchFamily="49" charset="0"/>
                <a:cs typeface="Courier New" panose="02070309020205020404" pitchFamily="49" charset="0"/>
              </a:rPr>
              <a:t>JFrame</a:t>
            </a:r>
            <a:r>
              <a:rPr lang="en-US" b="1" dirty="0" smtClean="0">
                <a:solidFill>
                  <a:schemeClr val="tx1"/>
                </a:solidFill>
                <a:latin typeface="Courier New" panose="02070309020205020404" pitchFamily="49" charset="0"/>
                <a:cs typeface="Courier New" panose="02070309020205020404" pitchFamily="49" charset="0"/>
              </a:rPr>
              <a:t>(</a:t>
            </a:r>
            <a:r>
              <a:rPr lang="en-US" b="1" dirty="0">
                <a:solidFill>
                  <a:schemeClr val="tx1"/>
                </a:solidFill>
                <a:latin typeface="Courier New"/>
                <a:ea typeface="Calibri"/>
              </a:rPr>
              <a:t>"</a:t>
            </a:r>
            <a:r>
              <a:rPr lang="en-US" b="1" dirty="0" err="1" smtClean="0">
                <a:solidFill>
                  <a:schemeClr val="tx1"/>
                </a:solidFill>
                <a:latin typeface="Courier New" panose="02070309020205020404" pitchFamily="49" charset="0"/>
                <a:cs typeface="Courier New" panose="02070309020205020404" pitchFamily="49" charset="0"/>
              </a:rPr>
              <a:t>Mi</a:t>
            </a:r>
            <a:r>
              <a:rPr lang="en-US" b="1" dirty="0" smtClean="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Primera</a:t>
            </a:r>
            <a:r>
              <a:rPr lang="en-US" b="1" dirty="0">
                <a:solidFill>
                  <a:schemeClr val="tx1"/>
                </a:solidFill>
                <a:latin typeface="Courier New" panose="02070309020205020404" pitchFamily="49" charset="0"/>
                <a:cs typeface="Courier New" panose="02070309020205020404" pitchFamily="49" charset="0"/>
              </a:rPr>
              <a:t> </a:t>
            </a:r>
            <a:r>
              <a:rPr lang="en-US" b="1" dirty="0" smtClean="0">
                <a:solidFill>
                  <a:schemeClr val="tx1"/>
                </a:solidFill>
                <a:latin typeface="Courier New" panose="02070309020205020404" pitchFamily="49" charset="0"/>
                <a:cs typeface="Courier New" panose="02070309020205020404" pitchFamily="49" charset="0"/>
              </a:rPr>
              <a:t>GUI</a:t>
            </a:r>
            <a:r>
              <a:rPr lang="en-US" b="1" dirty="0">
                <a:solidFill>
                  <a:schemeClr val="tx1"/>
                </a:solidFill>
                <a:latin typeface="Courier New"/>
                <a:ea typeface="Calibri"/>
              </a:rPr>
              <a:t>"</a:t>
            </a:r>
            <a:r>
              <a:rPr lang="en-US" b="1" dirty="0" smtClean="0">
                <a:solidFill>
                  <a:schemeClr val="tx1"/>
                </a:solidFill>
                <a:latin typeface="Courier New" panose="02070309020205020404" pitchFamily="49" charset="0"/>
                <a:cs typeface="Courier New" panose="02070309020205020404" pitchFamily="49" charset="0"/>
              </a:rPr>
              <a:t>);</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f.setSize</a:t>
            </a:r>
            <a:r>
              <a:rPr lang="en-US" b="1" dirty="0">
                <a:solidFill>
                  <a:schemeClr val="tx1"/>
                </a:solidFill>
                <a:latin typeface="Courier New" panose="02070309020205020404" pitchFamily="49" charset="0"/>
                <a:cs typeface="Courier New" panose="02070309020205020404" pitchFamily="49" charset="0"/>
              </a:rPr>
              <a:t>(400, 300)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f.setVisible</a:t>
            </a:r>
            <a:r>
              <a:rPr lang="en-US" b="1" dirty="0">
                <a:solidFill>
                  <a:schemeClr val="tx1"/>
                </a:solidFill>
                <a:latin typeface="Courier New" panose="02070309020205020404" pitchFamily="49" charset="0"/>
                <a:cs typeface="Courier New" panose="02070309020205020404" pitchFamily="49" charset="0"/>
              </a:rPr>
              <a:t>(true) ;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p:txBody>
      </p:sp>
      <p:pic>
        <p:nvPicPr>
          <p:cNvPr id="4"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05064"/>
            <a:ext cx="2808312" cy="2304256"/>
          </a:xfrm>
          <a:prstGeom prst="rect">
            <a:avLst/>
          </a:prstGeom>
          <a:noFill/>
          <a:ln>
            <a:noFill/>
          </a:ln>
          <a:extLst/>
        </p:spPr>
      </p:pic>
      <p:sp>
        <p:nvSpPr>
          <p:cNvPr id="7" name="1 Título"/>
          <p:cNvSpPr txBox="1">
            <a:spLocks/>
          </p:cNvSpPr>
          <p:nvPr/>
        </p:nvSpPr>
        <p:spPr>
          <a:xfrm>
            <a:off x="683568" y="1"/>
            <a:ext cx="7772400" cy="1124744"/>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s-ES" sz="3600" b="1" dirty="0" smtClean="0"/>
              <a:t>Ventanas y </a:t>
            </a:r>
            <a:r>
              <a:rPr lang="es-ES" sz="3600" b="1" dirty="0" err="1" smtClean="0"/>
              <a:t>Frames</a:t>
            </a:r>
            <a:endParaRPr lang="es-AR" sz="3600" b="1" dirty="0"/>
          </a:p>
        </p:txBody>
      </p:sp>
    </p:spTree>
    <p:extLst>
      <p:ext uri="{BB962C8B-B14F-4D97-AF65-F5344CB8AC3E}">
        <p14:creationId xmlns:p14="http://schemas.microsoft.com/office/powerpoint/2010/main" val="324167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latin typeface="Courier New" panose="02070309020205020404" pitchFamily="49" charset="0"/>
                <a:cs typeface="Courier New" panose="02070309020205020404" pitchFamily="49" charset="0"/>
              </a:rPr>
              <a:t>Container</a:t>
            </a:r>
            <a:endParaRPr lang="es-AR" sz="3600" b="1" dirty="0">
              <a:latin typeface="Courier New" panose="02070309020205020404" pitchFamily="49" charset="0"/>
              <a:cs typeface="Courier New" panose="02070309020205020404" pitchFamily="49" charset="0"/>
            </a:endParaRPr>
          </a:p>
        </p:txBody>
      </p:sp>
      <p:sp>
        <p:nvSpPr>
          <p:cNvPr id="5" name="2 Subtítulo"/>
          <p:cNvSpPr txBox="1">
            <a:spLocks/>
          </p:cNvSpPr>
          <p:nvPr/>
        </p:nvSpPr>
        <p:spPr>
          <a:xfrm>
            <a:off x="608072" y="2588243"/>
            <a:ext cx="4076515" cy="41044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spcBef>
                <a:spcPts val="1200"/>
              </a:spcBef>
              <a:buFont typeface="Arial" panose="020B0604020202020204" pitchFamily="34" charset="0"/>
              <a:buChar char="•"/>
            </a:pPr>
            <a:r>
              <a:rPr lang="es-AR" sz="3200" dirty="0" smtClean="0">
                <a:solidFill>
                  <a:srgbClr val="0070C0"/>
                </a:solidFill>
              </a:rPr>
              <a:t>Color</a:t>
            </a:r>
          </a:p>
          <a:p>
            <a:pPr marL="457200" indent="-457200" algn="l">
              <a:spcBef>
                <a:spcPts val="1200"/>
              </a:spcBef>
              <a:buFont typeface="Arial" panose="020B0604020202020204" pitchFamily="34" charset="0"/>
              <a:buChar char="•"/>
            </a:pPr>
            <a:r>
              <a:rPr lang="es-AR" sz="3200" dirty="0" smtClean="0"/>
              <a:t>Diagramado</a:t>
            </a:r>
            <a:r>
              <a:rPr lang="es-AR" sz="3200" dirty="0" smtClean="0">
                <a:solidFill>
                  <a:srgbClr val="0070C0"/>
                </a:solidFill>
              </a:rPr>
              <a:t> </a:t>
            </a:r>
            <a:endParaRPr lang="es-AR" sz="3200" dirty="0" smtClean="0"/>
          </a:p>
        </p:txBody>
      </p:sp>
      <p:sp>
        <p:nvSpPr>
          <p:cNvPr id="3" name="2 Rectángulo"/>
          <p:cNvSpPr/>
          <p:nvPr/>
        </p:nvSpPr>
        <p:spPr>
          <a:xfrm>
            <a:off x="755575" y="1293923"/>
            <a:ext cx="8034089" cy="1077218"/>
          </a:xfrm>
          <a:prstGeom prst="rect">
            <a:avLst/>
          </a:prstGeom>
        </p:spPr>
        <p:txBody>
          <a:bodyPr wrap="square">
            <a:spAutoFit/>
          </a:bodyPr>
          <a:lstStyle/>
          <a:p>
            <a:pPr>
              <a:spcBef>
                <a:spcPts val="1200"/>
              </a:spcBef>
            </a:pPr>
            <a:r>
              <a:rPr lang="es-AR" sz="3200" dirty="0"/>
              <a:t>Un </a:t>
            </a:r>
            <a:r>
              <a:rPr lang="es-AR" sz="3200" dirty="0" err="1"/>
              <a:t>frame</a:t>
            </a:r>
            <a:r>
              <a:rPr lang="es-AR" sz="3200" dirty="0"/>
              <a:t> tiene un </a:t>
            </a:r>
            <a:r>
              <a:rPr lang="es-AR" sz="3200" b="1" dirty="0">
                <a:solidFill>
                  <a:srgbClr val="0070C0"/>
                </a:solidFill>
              </a:rPr>
              <a:t>panel de contenido </a:t>
            </a:r>
            <a:r>
              <a:rPr lang="es-AR" sz="3200" dirty="0" smtClean="0"/>
              <a:t>con algunos atributos </a:t>
            </a:r>
            <a:endParaRPr lang="es-AR" sz="3200" dirty="0">
              <a:solidFill>
                <a:srgbClr val="00B05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706896"/>
            <a:ext cx="4876451" cy="24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785052" y="5445224"/>
            <a:ext cx="8034089" cy="1077218"/>
          </a:xfrm>
          <a:prstGeom prst="rect">
            <a:avLst/>
          </a:prstGeom>
        </p:spPr>
        <p:txBody>
          <a:bodyPr wrap="square">
            <a:spAutoFit/>
          </a:bodyPr>
          <a:lstStyle/>
          <a:p>
            <a:pPr>
              <a:spcBef>
                <a:spcPts val="1200"/>
              </a:spcBef>
            </a:pPr>
            <a:r>
              <a:rPr lang="es-AR" sz="3200" dirty="0" smtClean="0"/>
              <a:t>Un </a:t>
            </a:r>
            <a:r>
              <a:rPr lang="es-AR" sz="3200" b="1" dirty="0" smtClean="0">
                <a:solidFill>
                  <a:srgbClr val="0070C0"/>
                </a:solidFill>
              </a:rPr>
              <a:t>panel </a:t>
            </a:r>
            <a:r>
              <a:rPr lang="es-AR" sz="3200" b="1" dirty="0">
                <a:solidFill>
                  <a:srgbClr val="0070C0"/>
                </a:solidFill>
              </a:rPr>
              <a:t>de contenido </a:t>
            </a:r>
            <a:r>
              <a:rPr lang="es-AR" sz="3200" dirty="0" smtClean="0"/>
              <a:t>es un </a:t>
            </a:r>
            <a:r>
              <a:rPr lang="es-AR" sz="3200" b="1" dirty="0">
                <a:solidFill>
                  <a:srgbClr val="0070C0"/>
                </a:solidFill>
              </a:rPr>
              <a:t>contenedor</a:t>
            </a:r>
            <a:r>
              <a:rPr lang="es-AR" sz="3200" dirty="0" smtClean="0"/>
              <a:t> en el cual se insertar otras </a:t>
            </a:r>
            <a:r>
              <a:rPr lang="es-AR" sz="3200" b="1" dirty="0">
                <a:solidFill>
                  <a:srgbClr val="0070C0"/>
                </a:solidFill>
              </a:rPr>
              <a:t>componentes</a:t>
            </a:r>
            <a:r>
              <a:rPr lang="es-AR" sz="3200" dirty="0" smtClean="0"/>
              <a:t>. </a:t>
            </a:r>
            <a:endParaRPr lang="es-AR" sz="3200" dirty="0">
              <a:solidFill>
                <a:srgbClr val="00B050"/>
              </a:solidFill>
            </a:endParaRPr>
          </a:p>
        </p:txBody>
      </p:sp>
    </p:spTree>
    <p:extLst>
      <p:ext uri="{BB962C8B-B14F-4D97-AF65-F5344CB8AC3E}">
        <p14:creationId xmlns:p14="http://schemas.microsoft.com/office/powerpoint/2010/main" val="265184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3" name="2 Subtítulo"/>
          <p:cNvSpPr>
            <a:spLocks noGrp="1"/>
          </p:cNvSpPr>
          <p:nvPr>
            <p:ph type="subTitle" idx="1"/>
          </p:nvPr>
        </p:nvSpPr>
        <p:spPr>
          <a:xfrm>
            <a:off x="467544" y="1556792"/>
            <a:ext cx="7776864" cy="3096344"/>
          </a:xfrm>
          <a:solidFill>
            <a:schemeClr val="tx1">
              <a:lumMod val="10000"/>
              <a:lumOff val="90000"/>
            </a:schemeClr>
          </a:solidFill>
        </p:spPr>
        <p:txBody>
          <a:bodyPr>
            <a:normAutofit/>
          </a:bodyPr>
          <a:lstStyle/>
          <a:p>
            <a:r>
              <a:rPr lang="en-US" b="1" dirty="0" smtClean="0">
                <a:solidFill>
                  <a:schemeClr val="tx1"/>
                </a:solidFill>
                <a:latin typeface="Courier New" panose="02070309020205020404" pitchFamily="49" charset="0"/>
                <a:cs typeface="Courier New" panose="02070309020205020404" pitchFamily="49" charset="0"/>
              </a:rPr>
              <a:t>import </a:t>
            </a:r>
            <a:r>
              <a:rPr lang="en-US" b="1" dirty="0" err="1" smtClean="0">
                <a:solidFill>
                  <a:schemeClr val="tx1"/>
                </a:solidFill>
                <a:latin typeface="Courier New" panose="02070309020205020404" pitchFamily="49" charset="0"/>
                <a:cs typeface="Courier New" panose="02070309020205020404" pitchFamily="49" charset="0"/>
              </a:rPr>
              <a:t>javax.swing</a:t>
            </a:r>
            <a:r>
              <a:rPr lang="en-US" b="1" dirty="0" smtClean="0">
                <a:solidFill>
                  <a:schemeClr val="tx1"/>
                </a:solidFill>
                <a:latin typeface="Courier New" panose="02070309020205020404" pitchFamily="49" charset="0"/>
                <a:cs typeface="Courier New" panose="02070309020205020404" pitchFamily="49" charset="0"/>
              </a:rPr>
              <a:t>.*; </a:t>
            </a:r>
            <a:endParaRPr lang="es-AR" b="1" dirty="0" smtClean="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class </a:t>
            </a:r>
            <a:r>
              <a:rPr lang="en-US" b="1" dirty="0" err="1" smtClean="0">
                <a:solidFill>
                  <a:schemeClr val="tx1"/>
                </a:solidFill>
                <a:latin typeface="Courier New" panose="02070309020205020404" pitchFamily="49" charset="0"/>
                <a:cs typeface="Courier New" panose="02070309020205020404" pitchFamily="49" charset="0"/>
              </a:rPr>
              <a:t>SegundoEjemplo</a:t>
            </a:r>
            <a:r>
              <a:rPr lang="en-US" b="1" dirty="0" smtClean="0">
                <a:solidFill>
                  <a:schemeClr val="tx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public static void main(String </a:t>
            </a:r>
            <a:r>
              <a:rPr lang="en-US" b="1" dirty="0" err="1">
                <a:solidFill>
                  <a:schemeClr val="tx1"/>
                </a:solidFill>
                <a:latin typeface="Courier New" panose="02070309020205020404" pitchFamily="49" charset="0"/>
                <a:cs typeface="Courier New" panose="02070309020205020404" pitchFamily="49" charset="0"/>
              </a:rPr>
              <a:t>args</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smtClean="0">
                <a:solidFill>
                  <a:schemeClr val="tx1"/>
                </a:solidFill>
                <a:latin typeface="Courier New" panose="02070309020205020404" pitchFamily="49" charset="0"/>
                <a:cs typeface="Courier New" panose="02070309020205020404" pitchFamily="49" charset="0"/>
              </a:rPr>
              <a:t>MiVentana</a:t>
            </a:r>
            <a:r>
              <a:rPr lang="en-US" b="1" dirty="0" smtClean="0">
                <a:solidFill>
                  <a:schemeClr val="tx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f = new </a:t>
            </a:r>
            <a:r>
              <a:rPr lang="en-US" b="1" dirty="0" err="1" smtClean="0">
                <a:solidFill>
                  <a:schemeClr val="tx1"/>
                </a:solidFill>
                <a:latin typeface="Courier New" panose="02070309020205020404" pitchFamily="49" charset="0"/>
                <a:cs typeface="Courier New" panose="02070309020205020404" pitchFamily="49" charset="0"/>
              </a:rPr>
              <a:t>MiVentana</a:t>
            </a:r>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p:txBody>
      </p:sp>
      <p:sp>
        <p:nvSpPr>
          <p:cNvPr id="4" name="3 Rectángulo"/>
          <p:cNvSpPr/>
          <p:nvPr/>
        </p:nvSpPr>
        <p:spPr>
          <a:xfrm>
            <a:off x="827584" y="2636912"/>
            <a:ext cx="165618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3693156" y="2636912"/>
            <a:ext cx="151216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2 Subtítulo"/>
          <p:cNvSpPr txBox="1">
            <a:spLocks/>
          </p:cNvSpPr>
          <p:nvPr/>
        </p:nvSpPr>
        <p:spPr>
          <a:xfrm>
            <a:off x="467544" y="5090366"/>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Crea un objeto de la clase </a:t>
            </a:r>
            <a:r>
              <a:rPr lang="es-ES_tradnl" sz="2800" b="1" dirty="0" err="1">
                <a:latin typeface="Courier New" panose="02070309020205020404" pitchFamily="49" charset="0"/>
                <a:cs typeface="Courier New" panose="02070309020205020404" pitchFamily="49" charset="0"/>
              </a:rPr>
              <a:t>MiVentana</a:t>
            </a:r>
            <a:r>
              <a:rPr lang="es-ES_tradnl" sz="2800" dirty="0" smtClean="0"/>
              <a:t> que extiende a </a:t>
            </a:r>
            <a:r>
              <a:rPr lang="es-ES_tradnl" sz="2800" b="1" dirty="0" err="1" smtClean="0">
                <a:latin typeface="Courier New" panose="02070309020205020404" pitchFamily="49" charset="0"/>
                <a:cs typeface="Courier New" panose="02070309020205020404" pitchFamily="49" charset="0"/>
              </a:rPr>
              <a:t>JFrame</a:t>
            </a:r>
            <a:r>
              <a:rPr lang="es-ES_tradnl" sz="2800" dirty="0" smtClean="0"/>
              <a:t> provista en el paquete Swing. </a:t>
            </a:r>
            <a:endParaRPr lang="es-AR" sz="2800" dirty="0"/>
          </a:p>
        </p:txBody>
      </p:sp>
    </p:spTree>
    <p:extLst>
      <p:ext uri="{BB962C8B-B14F-4D97-AF65-F5344CB8AC3E}">
        <p14:creationId xmlns:p14="http://schemas.microsoft.com/office/powerpoint/2010/main" val="21069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3" name="2 Subtítulo"/>
          <p:cNvSpPr>
            <a:spLocks noGrp="1"/>
          </p:cNvSpPr>
          <p:nvPr>
            <p:ph type="subTitle" idx="1"/>
          </p:nvPr>
        </p:nvSpPr>
        <p:spPr>
          <a:xfrm>
            <a:off x="467544" y="1556792"/>
            <a:ext cx="7776864" cy="3096344"/>
          </a:xfrm>
          <a:solidFill>
            <a:schemeClr val="tx1">
              <a:lumMod val="10000"/>
              <a:lumOff val="90000"/>
            </a:schemeClr>
          </a:solidFill>
        </p:spPr>
        <p:txBody>
          <a:bodyPr>
            <a:normAutofit/>
          </a:bodyPr>
          <a:lstStyle/>
          <a:p>
            <a:r>
              <a:rPr lang="en-US" b="1" dirty="0" smtClean="0">
                <a:solidFill>
                  <a:schemeClr val="tx1"/>
                </a:solidFill>
                <a:latin typeface="Courier New" panose="02070309020205020404" pitchFamily="49" charset="0"/>
                <a:cs typeface="Courier New" panose="02070309020205020404" pitchFamily="49" charset="0"/>
              </a:rPr>
              <a:t>import </a:t>
            </a:r>
            <a:r>
              <a:rPr lang="en-US" b="1" dirty="0" err="1" smtClean="0">
                <a:solidFill>
                  <a:schemeClr val="tx1"/>
                </a:solidFill>
                <a:latin typeface="Courier New" panose="02070309020205020404" pitchFamily="49" charset="0"/>
                <a:cs typeface="Courier New" panose="02070309020205020404" pitchFamily="49" charset="0"/>
              </a:rPr>
              <a:t>javax.swing</a:t>
            </a:r>
            <a:r>
              <a:rPr lang="en-US" b="1" dirty="0" smtClean="0">
                <a:solidFill>
                  <a:schemeClr val="tx1"/>
                </a:solidFill>
                <a:latin typeface="Courier New" panose="02070309020205020404" pitchFamily="49" charset="0"/>
                <a:cs typeface="Courier New" panose="02070309020205020404" pitchFamily="49" charset="0"/>
              </a:rPr>
              <a:t>.*; </a:t>
            </a:r>
            <a:endParaRPr lang="es-AR" b="1" dirty="0" smtClean="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class </a:t>
            </a:r>
            <a:r>
              <a:rPr lang="en-US" b="1" dirty="0" err="1" smtClean="0">
                <a:solidFill>
                  <a:schemeClr val="tx1"/>
                </a:solidFill>
                <a:latin typeface="Courier New" panose="02070309020205020404" pitchFamily="49" charset="0"/>
                <a:cs typeface="Courier New" panose="02070309020205020404" pitchFamily="49" charset="0"/>
              </a:rPr>
              <a:t>SegundoEjemplo</a:t>
            </a:r>
            <a:r>
              <a:rPr lang="en-US" b="1" dirty="0" smtClean="0">
                <a:solidFill>
                  <a:schemeClr val="tx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public static void main(String </a:t>
            </a:r>
            <a:r>
              <a:rPr lang="en-US" b="1" dirty="0" err="1">
                <a:solidFill>
                  <a:schemeClr val="tx1"/>
                </a:solidFill>
                <a:latin typeface="Courier New" panose="02070309020205020404" pitchFamily="49" charset="0"/>
                <a:cs typeface="Courier New" panose="02070309020205020404" pitchFamily="49" charset="0"/>
              </a:rPr>
              <a:t>args</a:t>
            </a:r>
            <a:r>
              <a:rPr lang="en-US" b="1" dirty="0">
                <a:solidFill>
                  <a:schemeClr val="tx1"/>
                </a:solidFill>
                <a:latin typeface="Courier New" panose="02070309020205020404" pitchFamily="49" charset="0"/>
                <a:cs typeface="Courier New" panose="02070309020205020404" pitchFamily="49" charset="0"/>
              </a:rPr>
              <a:t>[ ])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err="1" smtClean="0">
                <a:solidFill>
                  <a:schemeClr val="tx1"/>
                </a:solidFill>
                <a:latin typeface="Courier New" panose="02070309020205020404" pitchFamily="49" charset="0"/>
                <a:cs typeface="Courier New" panose="02070309020205020404" pitchFamily="49" charset="0"/>
              </a:rPr>
              <a:t>MiVentana</a:t>
            </a:r>
            <a:r>
              <a:rPr lang="en-US" b="1" dirty="0" smtClean="0">
                <a:solidFill>
                  <a:schemeClr val="tx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f = new </a:t>
            </a:r>
            <a:r>
              <a:rPr lang="en-US" b="1" dirty="0" err="1" smtClean="0">
                <a:solidFill>
                  <a:schemeClr val="tx1"/>
                </a:solidFill>
                <a:latin typeface="Courier New" panose="02070309020205020404" pitchFamily="49" charset="0"/>
                <a:cs typeface="Courier New" panose="02070309020205020404" pitchFamily="49" charset="0"/>
              </a:rPr>
              <a:t>MiVentana</a:t>
            </a:r>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r>
              <a:rPr lang="en-US" b="1" dirty="0" err="1" smtClean="0">
                <a:solidFill>
                  <a:schemeClr val="tx1"/>
                </a:solidFill>
                <a:latin typeface="Courier New" panose="02070309020205020404" pitchFamily="49" charset="0"/>
                <a:cs typeface="Courier New" panose="02070309020205020404" pitchFamily="49" charset="0"/>
              </a:rPr>
              <a:t>f.setVisible</a:t>
            </a:r>
            <a:r>
              <a:rPr lang="en-US" b="1" dirty="0" smtClean="0">
                <a:solidFill>
                  <a:schemeClr val="tx1"/>
                </a:solidFill>
                <a:latin typeface="Courier New" panose="02070309020205020404" pitchFamily="49" charset="0"/>
                <a:cs typeface="Courier New" panose="02070309020205020404" pitchFamily="49" charset="0"/>
              </a:rPr>
              <a:t>(true</a:t>
            </a:r>
            <a:r>
              <a:rPr lang="en-US" b="1" dirty="0">
                <a:solidFill>
                  <a:schemeClr val="tx1"/>
                </a:solidFill>
                <a:latin typeface="Courier New" panose="02070309020205020404" pitchFamily="49" charset="0"/>
                <a:cs typeface="Courier New" panose="02070309020205020404" pitchFamily="49" charset="0"/>
              </a:rPr>
              <a:t>) ;  </a:t>
            </a:r>
            <a:endParaRPr lang="en-US" b="1" dirty="0" smtClean="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smtClean="0">
                <a:solidFill>
                  <a:schemeClr val="tx1"/>
                </a:solidFill>
                <a:latin typeface="Courier New" panose="02070309020205020404" pitchFamily="49" charset="0"/>
                <a:cs typeface="Courier New" panose="02070309020205020404" pitchFamily="49" charset="0"/>
              </a:rPr>
              <a:t> </a:t>
            </a:r>
            <a:endParaRPr lang="es-AR" b="1" dirty="0">
              <a:solidFill>
                <a:schemeClr val="tx1"/>
              </a:solidFill>
              <a:latin typeface="Courier New" panose="02070309020205020404" pitchFamily="49" charset="0"/>
              <a:cs typeface="Courier New" panose="02070309020205020404" pitchFamily="49" charset="0"/>
            </a:endParaRPr>
          </a:p>
        </p:txBody>
      </p:sp>
      <p:sp>
        <p:nvSpPr>
          <p:cNvPr id="6" name="2 Subtítulo"/>
          <p:cNvSpPr txBox="1">
            <a:spLocks/>
          </p:cNvSpPr>
          <p:nvPr/>
        </p:nvSpPr>
        <p:spPr>
          <a:xfrm>
            <a:off x="467544" y="5090366"/>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Le envía al objeto ligado a la variable </a:t>
            </a:r>
            <a:r>
              <a:rPr lang="es-ES_tradnl" sz="2400" b="1" dirty="0">
                <a:latin typeface="Courier New" panose="02070309020205020404" pitchFamily="49" charset="0"/>
                <a:cs typeface="Courier New" panose="02070309020205020404" pitchFamily="49" charset="0"/>
              </a:rPr>
              <a:t>f </a:t>
            </a:r>
            <a:r>
              <a:rPr lang="es-ES_tradnl" sz="2800" dirty="0" smtClean="0"/>
              <a:t>el mensaje </a:t>
            </a:r>
            <a:r>
              <a:rPr lang="es-ES_tradnl" sz="2400" b="1" dirty="0" err="1" smtClean="0">
                <a:latin typeface="Courier New" panose="02070309020205020404" pitchFamily="49" charset="0"/>
                <a:cs typeface="Courier New" panose="02070309020205020404" pitchFamily="49" charset="0"/>
              </a:rPr>
              <a:t>setVisible</a:t>
            </a:r>
            <a:r>
              <a:rPr lang="es-ES_tradnl" sz="2800" dirty="0" smtClean="0"/>
              <a:t> heredado por la clase </a:t>
            </a:r>
            <a:r>
              <a:rPr lang="es-ES_tradnl" sz="2400" b="1" dirty="0" err="1">
                <a:latin typeface="Courier New" panose="02070309020205020404" pitchFamily="49" charset="0"/>
                <a:cs typeface="Courier New" panose="02070309020205020404" pitchFamily="49" charset="0"/>
              </a:rPr>
              <a:t>MiVentana</a:t>
            </a:r>
            <a:r>
              <a:rPr lang="es-ES_tradnl" sz="2800" dirty="0" smtClean="0"/>
              <a:t>. </a:t>
            </a:r>
            <a:endParaRPr lang="es-AR" sz="2800" dirty="0"/>
          </a:p>
        </p:txBody>
      </p:sp>
      <p:sp>
        <p:nvSpPr>
          <p:cNvPr id="5" name="4 Rectángulo"/>
          <p:cNvSpPr/>
          <p:nvPr/>
        </p:nvSpPr>
        <p:spPr>
          <a:xfrm>
            <a:off x="848372" y="3068960"/>
            <a:ext cx="3219571"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812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5" name="2 Subtítulo"/>
          <p:cNvSpPr txBox="1">
            <a:spLocks/>
          </p:cNvSpPr>
          <p:nvPr/>
        </p:nvSpPr>
        <p:spPr>
          <a:xfrm>
            <a:off x="467544" y="5445224"/>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Invoca al constructor de la clase </a:t>
            </a:r>
            <a:r>
              <a:rPr lang="es-ES_tradnl" sz="2800" b="1" dirty="0" err="1" smtClean="0">
                <a:latin typeface="Courier New" panose="02070309020205020404" pitchFamily="49" charset="0"/>
                <a:cs typeface="Courier New" panose="02070309020205020404" pitchFamily="49" charset="0"/>
              </a:rPr>
              <a:t>JFrame</a:t>
            </a:r>
            <a:r>
              <a:rPr lang="es-ES_tradnl" sz="2800" dirty="0" smtClean="0"/>
              <a:t> con la cadena que se establecerá como título en la barra de título.  </a:t>
            </a:r>
            <a:endParaRPr lang="es-AR" sz="2800" dirty="0"/>
          </a:p>
        </p:txBody>
      </p:sp>
      <p:sp>
        <p:nvSpPr>
          <p:cNvPr id="11" name="2 Subtítulo"/>
          <p:cNvSpPr>
            <a:spLocks noGrp="1"/>
          </p:cNvSpPr>
          <p:nvPr>
            <p:ph type="subTitle" idx="1"/>
          </p:nvPr>
        </p:nvSpPr>
        <p:spPr>
          <a:xfrm>
            <a:off x="467544" y="1268760"/>
            <a:ext cx="7776864" cy="4104456"/>
          </a:xfrm>
          <a:solidFill>
            <a:srgbClr val="FFFFCC"/>
          </a:solidFill>
        </p:spPr>
        <p:txBody>
          <a:bodyPr>
            <a:noAutofit/>
          </a:bodyPr>
          <a:lstStyle/>
          <a:p>
            <a:r>
              <a:rPr lang="en-US" b="1" dirty="0">
                <a:latin typeface="Courier New"/>
                <a:ea typeface="Calibri"/>
              </a:rPr>
              <a:t>import </a:t>
            </a:r>
            <a:r>
              <a:rPr lang="en-US" b="1" dirty="0" err="1" smtClean="0">
                <a:latin typeface="Courier New"/>
                <a:ea typeface="Calibri"/>
              </a:rPr>
              <a:t>java.awt</a:t>
            </a:r>
            <a:r>
              <a:rPr lang="en-US" b="1" dirty="0" smtClean="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class </a:t>
            </a:r>
            <a:r>
              <a:rPr lang="en-US" b="1" dirty="0" err="1">
                <a:latin typeface="Courier New"/>
                <a:ea typeface="Calibri"/>
              </a:rPr>
              <a:t>MiVentana</a:t>
            </a:r>
            <a:r>
              <a:rPr lang="en-US" b="1" dirty="0">
                <a:latin typeface="Courier New"/>
                <a:ea typeface="Calibri"/>
              </a:rPr>
              <a:t> extends </a:t>
            </a:r>
            <a:r>
              <a:rPr lang="en-US" b="1" dirty="0" err="1">
                <a:latin typeface="Courier New"/>
                <a:ea typeface="Calibri"/>
              </a:rPr>
              <a:t>JFrame</a:t>
            </a:r>
            <a:r>
              <a:rPr lang="en-US" b="1" dirty="0" smtClean="0">
                <a:latin typeface="Courier New"/>
                <a:ea typeface="Calibri"/>
              </a:rPr>
              <a:t>{</a:t>
            </a:r>
          </a:p>
          <a:p>
            <a:pPr>
              <a:spcAft>
                <a:spcPts val="0"/>
              </a:spcAft>
            </a:pPr>
            <a:endParaRPr lang="es-AR" b="1" dirty="0">
              <a:latin typeface="Courier New"/>
              <a:ea typeface="Calibri"/>
            </a:endParaRPr>
          </a:p>
          <a:p>
            <a:pPr>
              <a:spcAft>
                <a:spcPts val="0"/>
              </a:spcAft>
            </a:pPr>
            <a:r>
              <a:rPr lang="en-US" b="1" dirty="0">
                <a:latin typeface="Courier New"/>
                <a:ea typeface="Calibri"/>
              </a:rPr>
              <a:t>    public </a:t>
            </a:r>
            <a:r>
              <a:rPr lang="en-US" b="1" dirty="0" err="1" smtClean="0">
                <a:latin typeface="Courier New"/>
                <a:ea typeface="Calibri"/>
              </a:rPr>
              <a:t>MiVentana</a:t>
            </a:r>
            <a:r>
              <a:rPr lang="en-US" b="1" dirty="0" smtClean="0">
                <a:latin typeface="Courier New"/>
                <a:ea typeface="Calibri"/>
              </a:rPr>
              <a:t>() </a:t>
            </a:r>
            <a:r>
              <a:rPr lang="en-US" b="1" dirty="0">
                <a:latin typeface="Courier New"/>
                <a:ea typeface="Calibri"/>
              </a:rPr>
              <a:t>{   </a:t>
            </a:r>
            <a:r>
              <a:rPr lang="en-US" b="1" dirty="0" smtClean="0">
                <a:latin typeface="Courier New"/>
                <a:ea typeface="Calibri"/>
              </a:rPr>
              <a:t>   </a:t>
            </a:r>
            <a:endParaRPr lang="es-AR" b="1" dirty="0">
              <a:latin typeface="Courier New"/>
              <a:ea typeface="Calibri"/>
            </a:endParaRPr>
          </a:p>
          <a:p>
            <a:pPr>
              <a:spcAft>
                <a:spcPts val="0"/>
              </a:spcAft>
            </a:pPr>
            <a:r>
              <a:rPr lang="en-US" b="1" dirty="0">
                <a:latin typeface="Courier New"/>
                <a:ea typeface="Calibri"/>
              </a:rPr>
              <a:t>      super</a:t>
            </a:r>
            <a:r>
              <a:rPr lang="en-US" b="1" dirty="0" smtClean="0">
                <a:latin typeface="Courier New"/>
                <a:ea typeface="Calibri"/>
              </a:rPr>
              <a:t>(</a:t>
            </a:r>
            <a:r>
              <a:rPr lang="en-US" b="1" dirty="0">
                <a:latin typeface="Courier New"/>
                <a:ea typeface="Calibri"/>
              </a:rPr>
              <a:t>"</a:t>
            </a:r>
            <a:r>
              <a:rPr lang="en-US" b="1" dirty="0" err="1" smtClean="0">
                <a:latin typeface="Courier New"/>
                <a:ea typeface="Calibri"/>
              </a:rPr>
              <a:t>Mi</a:t>
            </a:r>
            <a:r>
              <a:rPr lang="en-US" b="1" dirty="0" smtClean="0">
                <a:latin typeface="Courier New"/>
                <a:ea typeface="Calibri"/>
              </a:rPr>
              <a:t> </a:t>
            </a:r>
            <a:r>
              <a:rPr lang="en-US" b="1" dirty="0" err="1">
                <a:latin typeface="Courier New"/>
                <a:ea typeface="Calibri"/>
              </a:rPr>
              <a:t>Segunda</a:t>
            </a:r>
            <a:r>
              <a:rPr lang="en-US" b="1" dirty="0">
                <a:latin typeface="Courier New"/>
                <a:ea typeface="Calibri"/>
              </a:rPr>
              <a:t> </a:t>
            </a:r>
            <a:r>
              <a:rPr lang="en-US" b="1" dirty="0" smtClean="0">
                <a:latin typeface="Courier New"/>
                <a:ea typeface="Calibri"/>
              </a:rPr>
              <a:t>GUI");        </a:t>
            </a:r>
            <a:endParaRPr lang="es-AR" b="1" dirty="0">
              <a:latin typeface="Courier New"/>
              <a:ea typeface="Calibri"/>
            </a:endParaRPr>
          </a:p>
          <a:p>
            <a:pPr>
              <a:spcAft>
                <a:spcPts val="0"/>
              </a:spcAft>
            </a:pPr>
            <a:r>
              <a:rPr lang="en-US" b="1" dirty="0">
                <a:latin typeface="Courier New"/>
                <a:ea typeface="Calibri"/>
              </a:rPr>
              <a:t>      </a:t>
            </a:r>
            <a:endParaRPr lang="es-AR" b="1" dirty="0">
              <a:latin typeface="Courier New"/>
              <a:ea typeface="Calibri"/>
            </a:endParaRPr>
          </a:p>
          <a:p>
            <a:pPr>
              <a:spcAft>
                <a:spcPts val="0"/>
              </a:spcAft>
            </a:pPr>
            <a:endParaRPr lang="en-US" b="1" dirty="0" smtClean="0">
              <a:latin typeface="Courier New"/>
              <a:ea typeface="Calibri"/>
            </a:endParaRPr>
          </a:p>
          <a:p>
            <a:pPr>
              <a:spcAft>
                <a:spcPts val="0"/>
              </a:spcAft>
            </a:pPr>
            <a:endParaRPr lang="en-US" b="1" dirty="0">
              <a:latin typeface="Courier New"/>
              <a:ea typeface="Calibri"/>
            </a:endParaRPr>
          </a:p>
          <a:p>
            <a:pPr>
              <a:spcAft>
                <a:spcPts val="0"/>
              </a:spcAft>
            </a:pPr>
            <a:r>
              <a:rPr lang="en-US" b="1" dirty="0" smtClean="0">
                <a:latin typeface="Courier New"/>
                <a:ea typeface="Calibri"/>
              </a:rPr>
              <a:t>}</a:t>
            </a:r>
            <a:endParaRPr lang="es-AR" b="1" dirty="0">
              <a:latin typeface="Courier New"/>
              <a:ea typeface="Calibri"/>
            </a:endParaRPr>
          </a:p>
          <a:p>
            <a:pPr>
              <a:spcAft>
                <a:spcPts val="0"/>
              </a:spcAft>
            </a:pPr>
            <a:r>
              <a:rPr lang="en-US" b="1" dirty="0">
                <a:latin typeface="Courier New"/>
                <a:ea typeface="Calibri"/>
              </a:rPr>
              <a:t>}      </a:t>
            </a:r>
            <a:endParaRPr lang="es-AR" b="1" dirty="0">
              <a:effectLst/>
              <a:latin typeface="Courier New"/>
              <a:ea typeface="Calibri"/>
            </a:endParaRPr>
          </a:p>
        </p:txBody>
      </p:sp>
      <p:sp>
        <p:nvSpPr>
          <p:cNvPr id="12" name="11 Rectángulo"/>
          <p:cNvSpPr/>
          <p:nvPr/>
        </p:nvSpPr>
        <p:spPr>
          <a:xfrm>
            <a:off x="1403648" y="1952836"/>
            <a:ext cx="15121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p:cNvSpPr/>
          <p:nvPr/>
        </p:nvSpPr>
        <p:spPr>
          <a:xfrm>
            <a:off x="2195736" y="2708920"/>
            <a:ext cx="16561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1228026" y="3140968"/>
            <a:ext cx="3992045"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834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3" name="2 Subtítulo"/>
          <p:cNvSpPr>
            <a:spLocks noGrp="1"/>
          </p:cNvSpPr>
          <p:nvPr>
            <p:ph type="subTitle" idx="1"/>
          </p:nvPr>
        </p:nvSpPr>
        <p:spPr>
          <a:xfrm>
            <a:off x="467544" y="1268760"/>
            <a:ext cx="7776864" cy="4104456"/>
          </a:xfrm>
          <a:solidFill>
            <a:srgbClr val="FFFFCC"/>
          </a:solidFill>
        </p:spPr>
        <p:txBody>
          <a:bodyPr>
            <a:noAutofit/>
          </a:bodyPr>
          <a:lstStyle/>
          <a:p>
            <a:r>
              <a:rPr lang="en-US" b="1" dirty="0">
                <a:latin typeface="Courier New"/>
                <a:ea typeface="Calibri"/>
              </a:rPr>
              <a:t>import </a:t>
            </a:r>
            <a:r>
              <a:rPr lang="en-US" b="1" dirty="0" err="1" smtClean="0">
                <a:latin typeface="Courier New"/>
                <a:ea typeface="Calibri"/>
              </a:rPr>
              <a:t>java.awt</a:t>
            </a:r>
            <a:r>
              <a:rPr lang="en-US" b="1" dirty="0" smtClean="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class </a:t>
            </a:r>
            <a:r>
              <a:rPr lang="en-US" b="1" dirty="0" err="1">
                <a:latin typeface="Courier New"/>
                <a:ea typeface="Calibri"/>
              </a:rPr>
              <a:t>MiVentana</a:t>
            </a:r>
            <a:r>
              <a:rPr lang="en-US" b="1" dirty="0">
                <a:latin typeface="Courier New"/>
                <a:ea typeface="Calibri"/>
              </a:rPr>
              <a:t> extends </a:t>
            </a:r>
            <a:r>
              <a:rPr lang="en-US" b="1" dirty="0" err="1">
                <a:latin typeface="Courier New"/>
                <a:ea typeface="Calibri"/>
              </a:rPr>
              <a:t>JFrame</a:t>
            </a:r>
            <a:r>
              <a:rPr lang="en-US" b="1" dirty="0" smtClean="0">
                <a:latin typeface="Courier New"/>
                <a:ea typeface="Calibri"/>
              </a:rPr>
              <a:t>{</a:t>
            </a:r>
          </a:p>
          <a:p>
            <a:pPr>
              <a:spcAft>
                <a:spcPts val="0"/>
              </a:spcAft>
            </a:pPr>
            <a:endParaRPr lang="es-AR" b="1" dirty="0">
              <a:latin typeface="Courier New"/>
              <a:ea typeface="Calibri"/>
            </a:endParaRPr>
          </a:p>
          <a:p>
            <a:pPr>
              <a:spcAft>
                <a:spcPts val="0"/>
              </a:spcAft>
            </a:pPr>
            <a:r>
              <a:rPr lang="en-US" b="1" dirty="0">
                <a:latin typeface="Courier New"/>
                <a:ea typeface="Calibri"/>
              </a:rPr>
              <a:t>    public </a:t>
            </a:r>
            <a:r>
              <a:rPr lang="en-US" b="1" dirty="0" err="1" smtClean="0">
                <a:latin typeface="Courier New"/>
                <a:ea typeface="Calibri"/>
              </a:rPr>
              <a:t>MiVentana</a:t>
            </a:r>
            <a:r>
              <a:rPr lang="en-US" b="1" dirty="0" smtClean="0">
                <a:latin typeface="Courier New"/>
                <a:ea typeface="Calibri"/>
              </a:rPr>
              <a:t>() </a:t>
            </a:r>
            <a:r>
              <a:rPr lang="en-US" b="1" dirty="0">
                <a:latin typeface="Courier New"/>
                <a:ea typeface="Calibri"/>
              </a:rPr>
              <a:t>{   </a:t>
            </a:r>
            <a:r>
              <a:rPr lang="en-US" b="1" dirty="0" smtClean="0">
                <a:latin typeface="Courier New"/>
                <a:ea typeface="Calibri"/>
              </a:rPr>
              <a:t>   </a:t>
            </a:r>
            <a:endParaRPr lang="es-AR" b="1" dirty="0">
              <a:latin typeface="Courier New"/>
              <a:ea typeface="Calibri"/>
            </a:endParaRPr>
          </a:p>
          <a:p>
            <a:pPr>
              <a:spcAft>
                <a:spcPts val="0"/>
              </a:spcAft>
            </a:pPr>
            <a:r>
              <a:rPr lang="en-US" b="1" dirty="0">
                <a:latin typeface="Courier New"/>
                <a:ea typeface="Calibri"/>
              </a:rPr>
              <a:t>      super</a:t>
            </a:r>
            <a:r>
              <a:rPr lang="en-US" b="1" dirty="0" smtClean="0">
                <a:latin typeface="Courier New"/>
                <a:ea typeface="Calibri"/>
              </a:rPr>
              <a:t>(</a:t>
            </a:r>
            <a:r>
              <a:rPr lang="en-US" b="1" dirty="0">
                <a:latin typeface="Courier New"/>
                <a:ea typeface="Calibri"/>
              </a:rPr>
              <a:t>"</a:t>
            </a:r>
            <a:r>
              <a:rPr lang="en-US" b="1" dirty="0" err="1" smtClean="0">
                <a:latin typeface="Courier New"/>
                <a:ea typeface="Calibri"/>
              </a:rPr>
              <a:t>Mi</a:t>
            </a:r>
            <a:r>
              <a:rPr lang="en-US" b="1" dirty="0" smtClean="0">
                <a:latin typeface="Courier New"/>
                <a:ea typeface="Calibri"/>
              </a:rPr>
              <a:t> </a:t>
            </a:r>
            <a:r>
              <a:rPr lang="en-US" b="1" dirty="0" err="1" smtClean="0">
                <a:latin typeface="Courier New"/>
                <a:ea typeface="Calibri"/>
              </a:rPr>
              <a:t>Segunda</a:t>
            </a:r>
            <a:r>
              <a:rPr lang="en-US" b="1" dirty="0" smtClean="0">
                <a:latin typeface="Courier New"/>
                <a:ea typeface="Calibri"/>
              </a:rPr>
              <a:t> GUI");        </a:t>
            </a:r>
            <a:endParaRPr lang="es-AR" b="1" dirty="0">
              <a:latin typeface="Courier New"/>
              <a:ea typeface="Calibri"/>
            </a:endParaRPr>
          </a:p>
          <a:p>
            <a:pPr>
              <a:spcAft>
                <a:spcPts val="0"/>
              </a:spcAft>
            </a:pPr>
            <a:r>
              <a:rPr lang="en-US" b="1" dirty="0">
                <a:latin typeface="Courier New"/>
                <a:ea typeface="Calibri"/>
              </a:rPr>
              <a:t>      </a:t>
            </a:r>
            <a:r>
              <a:rPr lang="en-US" b="1" dirty="0" err="1">
                <a:latin typeface="Courier New"/>
                <a:ea typeface="Calibri"/>
              </a:rPr>
              <a:t>setSize</a:t>
            </a:r>
            <a:r>
              <a:rPr lang="en-US" b="1" dirty="0">
                <a:latin typeface="Courier New"/>
                <a:ea typeface="Calibri"/>
              </a:rPr>
              <a:t>(400, </a:t>
            </a:r>
            <a:r>
              <a:rPr lang="en-US" b="1" dirty="0" smtClean="0">
                <a:latin typeface="Courier New"/>
                <a:ea typeface="Calibri"/>
              </a:rPr>
              <a:t>200</a:t>
            </a:r>
            <a:r>
              <a:rPr lang="en-US" b="1" dirty="0">
                <a:latin typeface="Courier New"/>
                <a:ea typeface="Calibri"/>
              </a:rPr>
              <a:t>);   </a:t>
            </a:r>
            <a:endParaRPr lang="es-AR" b="1" dirty="0">
              <a:latin typeface="Courier New"/>
              <a:ea typeface="Calibri"/>
            </a:endParaRPr>
          </a:p>
          <a:p>
            <a:pPr>
              <a:spcAft>
                <a:spcPts val="0"/>
              </a:spcAft>
            </a:pPr>
            <a:endParaRPr lang="en-US" b="1" dirty="0">
              <a:latin typeface="Courier New"/>
              <a:ea typeface="Calibri"/>
            </a:endParaRPr>
          </a:p>
          <a:p>
            <a:pPr>
              <a:spcAft>
                <a:spcPts val="0"/>
              </a:spcAft>
            </a:pPr>
            <a:endParaRPr lang="en-US" b="1" dirty="0" smtClean="0">
              <a:latin typeface="Courier New"/>
              <a:ea typeface="Calibri"/>
            </a:endParaRPr>
          </a:p>
          <a:p>
            <a:pPr>
              <a:spcAft>
                <a:spcPts val="0"/>
              </a:spcAft>
            </a:pPr>
            <a:r>
              <a:rPr lang="en-US" b="1" dirty="0" smtClean="0">
                <a:latin typeface="Courier New"/>
                <a:ea typeface="Calibri"/>
              </a:rPr>
              <a:t>}</a:t>
            </a:r>
            <a:endParaRPr lang="es-AR" b="1" dirty="0">
              <a:latin typeface="Courier New"/>
              <a:ea typeface="Calibri"/>
            </a:endParaRPr>
          </a:p>
          <a:p>
            <a:pPr>
              <a:spcAft>
                <a:spcPts val="0"/>
              </a:spcAft>
            </a:pPr>
            <a:r>
              <a:rPr lang="en-US" b="1" dirty="0">
                <a:latin typeface="Courier New"/>
                <a:ea typeface="Calibri"/>
              </a:rPr>
              <a:t>}      </a:t>
            </a:r>
            <a:endParaRPr lang="es-AR" b="1" dirty="0">
              <a:effectLst/>
              <a:latin typeface="Courier New"/>
              <a:ea typeface="Calibri"/>
            </a:endParaRPr>
          </a:p>
        </p:txBody>
      </p:sp>
      <p:sp>
        <p:nvSpPr>
          <p:cNvPr id="5" name="2 Subtítulo"/>
          <p:cNvSpPr txBox="1">
            <a:spLocks/>
          </p:cNvSpPr>
          <p:nvPr/>
        </p:nvSpPr>
        <p:spPr>
          <a:xfrm>
            <a:off x="435417" y="5661248"/>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Envía un mensaje al </a:t>
            </a:r>
            <a:r>
              <a:rPr lang="es-ES_tradnl" sz="2800" dirty="0" err="1" smtClean="0"/>
              <a:t>frame</a:t>
            </a:r>
            <a:r>
              <a:rPr lang="es-ES_tradnl" sz="2800" dirty="0" smtClean="0"/>
              <a:t> para establecer su tamaño. </a:t>
            </a:r>
            <a:endParaRPr lang="es-AR" sz="2800" dirty="0"/>
          </a:p>
        </p:txBody>
      </p:sp>
      <p:sp>
        <p:nvSpPr>
          <p:cNvPr id="6" name="5 Rectángulo"/>
          <p:cNvSpPr/>
          <p:nvPr/>
        </p:nvSpPr>
        <p:spPr>
          <a:xfrm>
            <a:off x="1331640" y="3429000"/>
            <a:ext cx="40324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95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Interfaces Gráficas de Usuario</a:t>
            </a:r>
            <a:endParaRPr lang="es-AR" sz="3600" b="1" dirty="0"/>
          </a:p>
        </p:txBody>
      </p:sp>
      <p:sp>
        <p:nvSpPr>
          <p:cNvPr id="3" name="2 Subtítulo"/>
          <p:cNvSpPr>
            <a:spLocks noGrp="1"/>
          </p:cNvSpPr>
          <p:nvPr>
            <p:ph type="subTitle" idx="1"/>
          </p:nvPr>
        </p:nvSpPr>
        <p:spPr>
          <a:xfrm>
            <a:off x="467544" y="1916832"/>
            <a:ext cx="7776864" cy="4104456"/>
          </a:xfrm>
        </p:spPr>
        <p:txBody>
          <a:bodyPr>
            <a:normAutofit/>
          </a:bodyPr>
          <a:lstStyle/>
          <a:p>
            <a:pPr marL="457200" lvl="0" indent="-457200">
              <a:buFont typeface="Arial" panose="020B0604020202020204" pitchFamily="34" charset="0"/>
              <a:buChar char="•"/>
            </a:pPr>
            <a:r>
              <a:rPr lang="en-US" sz="2800" b="1" dirty="0" err="1"/>
              <a:t>interfaz</a:t>
            </a:r>
            <a:r>
              <a:rPr lang="en-US" sz="2800" dirty="0"/>
              <a:t>: </a:t>
            </a:r>
            <a:r>
              <a:rPr lang="en-US" sz="2800" dirty="0" err="1"/>
              <a:t>medio</a:t>
            </a:r>
            <a:r>
              <a:rPr lang="en-US" sz="2800" dirty="0"/>
              <a:t> de </a:t>
            </a:r>
            <a:r>
              <a:rPr lang="en-US" sz="2800" dirty="0" err="1"/>
              <a:t>comunicación</a:t>
            </a:r>
            <a:r>
              <a:rPr lang="en-US" sz="2800" dirty="0"/>
              <a:t> entre </a:t>
            </a:r>
            <a:r>
              <a:rPr lang="en-US" sz="2800" dirty="0" err="1"/>
              <a:t>entidades</a:t>
            </a:r>
            <a:r>
              <a:rPr lang="en-US" sz="2800" dirty="0"/>
              <a:t>. </a:t>
            </a:r>
            <a:endParaRPr lang="es-AR" sz="2800" dirty="0"/>
          </a:p>
          <a:p>
            <a:pPr marL="457200" lvl="0" indent="-457200">
              <a:buFont typeface="Arial" panose="020B0604020202020204" pitchFamily="34" charset="0"/>
              <a:buChar char="•"/>
            </a:pPr>
            <a:r>
              <a:rPr lang="en-US" sz="2800" b="1" dirty="0" err="1"/>
              <a:t>gráfica</a:t>
            </a:r>
            <a:r>
              <a:rPr lang="en-US" sz="2800" dirty="0"/>
              <a:t>: </a:t>
            </a:r>
            <a:r>
              <a:rPr lang="en-US" sz="2800" dirty="0" err="1"/>
              <a:t>incluye</a:t>
            </a:r>
            <a:r>
              <a:rPr lang="en-US" sz="2800" dirty="0"/>
              <a:t> </a:t>
            </a:r>
            <a:r>
              <a:rPr lang="en-US" sz="2800" dirty="0" err="1"/>
              <a:t>ventanas</a:t>
            </a:r>
            <a:r>
              <a:rPr lang="en-US" sz="2800" dirty="0"/>
              <a:t>, </a:t>
            </a:r>
            <a:r>
              <a:rPr lang="en-US" sz="2800" dirty="0" err="1"/>
              <a:t>menúes</a:t>
            </a:r>
            <a:r>
              <a:rPr lang="en-US" sz="2800" dirty="0"/>
              <a:t>, </a:t>
            </a:r>
            <a:r>
              <a:rPr lang="en-US" sz="2800" dirty="0" err="1"/>
              <a:t>botones</a:t>
            </a:r>
            <a:r>
              <a:rPr lang="en-US" sz="2800" dirty="0"/>
              <a:t>, </a:t>
            </a:r>
            <a:r>
              <a:rPr lang="en-US" sz="2800" dirty="0" err="1"/>
              <a:t>texto</a:t>
            </a:r>
            <a:r>
              <a:rPr lang="en-US" sz="2800" dirty="0"/>
              <a:t>, </a:t>
            </a:r>
            <a:r>
              <a:rPr lang="en-US" sz="2800" dirty="0" err="1"/>
              <a:t>imágenes</a:t>
            </a:r>
            <a:r>
              <a:rPr lang="en-US" sz="2800" dirty="0"/>
              <a:t>. </a:t>
            </a:r>
            <a:endParaRPr lang="es-AR" sz="2800" dirty="0"/>
          </a:p>
          <a:p>
            <a:pPr marL="457200" lvl="0" indent="-457200">
              <a:buFont typeface="Arial" panose="020B0604020202020204" pitchFamily="34" charset="0"/>
              <a:buChar char="•"/>
            </a:pPr>
            <a:r>
              <a:rPr lang="en-US" sz="2800" b="1" dirty="0" err="1"/>
              <a:t>usuario</a:t>
            </a:r>
            <a:r>
              <a:rPr lang="en-US" sz="2800" dirty="0"/>
              <a:t>: persona </a:t>
            </a:r>
            <a:r>
              <a:rPr lang="en-US" sz="2800" dirty="0" err="1"/>
              <a:t>que</a:t>
            </a:r>
            <a:r>
              <a:rPr lang="en-US" sz="2800" dirty="0"/>
              <a:t> </a:t>
            </a:r>
            <a:r>
              <a:rPr lang="en-US" sz="2800" dirty="0" err="1"/>
              <a:t>usa</a:t>
            </a:r>
            <a:r>
              <a:rPr lang="en-US" sz="2800" dirty="0"/>
              <a:t> la </a:t>
            </a:r>
            <a:r>
              <a:rPr lang="en-US" sz="2800" dirty="0" err="1"/>
              <a:t>interfaz</a:t>
            </a:r>
            <a:r>
              <a:rPr lang="en-US" sz="2800" dirty="0"/>
              <a:t> </a:t>
            </a:r>
            <a:r>
              <a:rPr lang="en-US" sz="2800" dirty="0" err="1"/>
              <a:t>para</a:t>
            </a:r>
            <a:r>
              <a:rPr lang="en-US" sz="2800" dirty="0"/>
              <a:t> </a:t>
            </a:r>
            <a:r>
              <a:rPr lang="en-US" sz="2800" dirty="0" err="1"/>
              <a:t>controlar</a:t>
            </a:r>
            <a:r>
              <a:rPr lang="en-US" sz="2800" dirty="0"/>
              <a:t> un </a:t>
            </a:r>
            <a:r>
              <a:rPr lang="en-US" sz="2800" dirty="0" err="1"/>
              <a:t>sistema</a:t>
            </a:r>
            <a:r>
              <a:rPr lang="en-US" sz="2800" dirty="0"/>
              <a:t> </a:t>
            </a:r>
            <a:endParaRPr lang="es-AR" sz="2800" dirty="0"/>
          </a:p>
          <a:p>
            <a:endParaRPr lang="es-AR" dirty="0"/>
          </a:p>
        </p:txBody>
      </p:sp>
    </p:spTree>
    <p:extLst>
      <p:ext uri="{BB962C8B-B14F-4D97-AF65-F5344CB8AC3E}">
        <p14:creationId xmlns:p14="http://schemas.microsoft.com/office/powerpoint/2010/main" val="1252675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5" name="2 Subtítulo"/>
          <p:cNvSpPr txBox="1">
            <a:spLocks/>
          </p:cNvSpPr>
          <p:nvPr/>
        </p:nvSpPr>
        <p:spPr>
          <a:xfrm>
            <a:off x="454549" y="5229200"/>
            <a:ext cx="7776864" cy="1800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Obtiene el atributo </a:t>
            </a:r>
            <a:r>
              <a:rPr lang="es-ES_tradnl" sz="2800" b="1" dirty="0" smtClean="0"/>
              <a:t>panel de contenido </a:t>
            </a:r>
            <a:r>
              <a:rPr lang="es-ES_tradnl" sz="2800" dirty="0" smtClean="0"/>
              <a:t>del </a:t>
            </a:r>
            <a:r>
              <a:rPr lang="es-ES_tradnl" sz="2800" dirty="0" err="1" smtClean="0"/>
              <a:t>frame</a:t>
            </a:r>
            <a:r>
              <a:rPr lang="es-ES_tradnl" sz="2800" dirty="0" smtClean="0"/>
              <a:t> y le envía un mensaje para establecer el color con la constante BLUE de la clase estática Color. </a:t>
            </a:r>
            <a:endParaRPr lang="es-AR" sz="2800" dirty="0"/>
          </a:p>
        </p:txBody>
      </p:sp>
      <p:sp>
        <p:nvSpPr>
          <p:cNvPr id="6" name="2 Subtítulo"/>
          <p:cNvSpPr>
            <a:spLocks noGrp="1"/>
          </p:cNvSpPr>
          <p:nvPr>
            <p:ph type="subTitle" idx="1"/>
          </p:nvPr>
        </p:nvSpPr>
        <p:spPr>
          <a:xfrm>
            <a:off x="467544" y="1268760"/>
            <a:ext cx="7776864" cy="4104456"/>
          </a:xfrm>
          <a:solidFill>
            <a:srgbClr val="FFFFCC"/>
          </a:solidFill>
        </p:spPr>
        <p:txBody>
          <a:bodyPr>
            <a:noAutofit/>
          </a:bodyPr>
          <a:lstStyle/>
          <a:p>
            <a:r>
              <a:rPr lang="en-US" b="1" dirty="0">
                <a:latin typeface="Courier New"/>
                <a:ea typeface="Calibri"/>
              </a:rPr>
              <a:t>import </a:t>
            </a:r>
            <a:r>
              <a:rPr lang="en-US" b="1" dirty="0" err="1" smtClean="0">
                <a:latin typeface="Courier New"/>
                <a:ea typeface="Calibri"/>
              </a:rPr>
              <a:t>java.awt</a:t>
            </a:r>
            <a:r>
              <a:rPr lang="en-US" b="1" dirty="0" smtClean="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class </a:t>
            </a:r>
            <a:r>
              <a:rPr lang="en-US" b="1" dirty="0" err="1">
                <a:latin typeface="Courier New"/>
                <a:ea typeface="Calibri"/>
              </a:rPr>
              <a:t>MiVentana</a:t>
            </a:r>
            <a:r>
              <a:rPr lang="en-US" b="1" dirty="0">
                <a:latin typeface="Courier New"/>
                <a:ea typeface="Calibri"/>
              </a:rPr>
              <a:t> extends </a:t>
            </a:r>
            <a:r>
              <a:rPr lang="en-US" b="1" dirty="0" err="1">
                <a:latin typeface="Courier New"/>
                <a:ea typeface="Calibri"/>
              </a:rPr>
              <a:t>JFrame</a:t>
            </a:r>
            <a:r>
              <a:rPr lang="en-US" b="1" dirty="0" smtClean="0">
                <a:latin typeface="Courier New"/>
                <a:ea typeface="Calibri"/>
              </a:rPr>
              <a:t>{</a:t>
            </a:r>
          </a:p>
          <a:p>
            <a:pPr>
              <a:spcAft>
                <a:spcPts val="0"/>
              </a:spcAft>
            </a:pPr>
            <a:endParaRPr lang="es-AR" b="1" dirty="0">
              <a:latin typeface="Courier New"/>
              <a:ea typeface="Calibri"/>
            </a:endParaRPr>
          </a:p>
          <a:p>
            <a:pPr>
              <a:spcAft>
                <a:spcPts val="0"/>
              </a:spcAft>
            </a:pPr>
            <a:r>
              <a:rPr lang="en-US" b="1" dirty="0">
                <a:latin typeface="Courier New"/>
                <a:ea typeface="Calibri"/>
              </a:rPr>
              <a:t>    public </a:t>
            </a:r>
            <a:r>
              <a:rPr lang="en-US" b="1" dirty="0" err="1" smtClean="0">
                <a:latin typeface="Courier New"/>
                <a:ea typeface="Calibri"/>
              </a:rPr>
              <a:t>MiVentana</a:t>
            </a:r>
            <a:r>
              <a:rPr lang="en-US" b="1" dirty="0" smtClean="0">
                <a:latin typeface="Courier New"/>
                <a:ea typeface="Calibri"/>
              </a:rPr>
              <a:t>() </a:t>
            </a:r>
            <a:r>
              <a:rPr lang="en-US" b="1" dirty="0">
                <a:latin typeface="Courier New"/>
                <a:ea typeface="Calibri"/>
              </a:rPr>
              <a:t>{   </a:t>
            </a:r>
            <a:r>
              <a:rPr lang="en-US" b="1" dirty="0" smtClean="0">
                <a:latin typeface="Courier New"/>
                <a:ea typeface="Calibri"/>
              </a:rPr>
              <a:t>     </a:t>
            </a:r>
            <a:endParaRPr lang="es-AR" b="1" dirty="0">
              <a:latin typeface="Courier New"/>
              <a:ea typeface="Calibri"/>
            </a:endParaRPr>
          </a:p>
          <a:p>
            <a:pPr>
              <a:spcAft>
                <a:spcPts val="0"/>
              </a:spcAft>
            </a:pPr>
            <a:r>
              <a:rPr lang="en-US" b="1" dirty="0">
                <a:latin typeface="Courier New"/>
                <a:ea typeface="Calibri"/>
              </a:rPr>
              <a:t>      super</a:t>
            </a:r>
            <a:r>
              <a:rPr lang="en-US" b="1" dirty="0" smtClean="0">
                <a:latin typeface="Courier New"/>
                <a:ea typeface="Calibri"/>
              </a:rPr>
              <a:t>(</a:t>
            </a:r>
            <a:r>
              <a:rPr lang="en-US" b="1" dirty="0">
                <a:latin typeface="Courier New"/>
                <a:ea typeface="Calibri"/>
              </a:rPr>
              <a:t>"</a:t>
            </a:r>
            <a:r>
              <a:rPr lang="en-US" b="1" dirty="0" err="1" smtClean="0">
                <a:latin typeface="Courier New"/>
                <a:ea typeface="Calibri"/>
              </a:rPr>
              <a:t>Mi</a:t>
            </a:r>
            <a:r>
              <a:rPr lang="en-US" b="1" dirty="0" smtClean="0">
                <a:latin typeface="Courier New"/>
                <a:ea typeface="Calibri"/>
              </a:rPr>
              <a:t> </a:t>
            </a:r>
            <a:r>
              <a:rPr lang="en-US" b="1" dirty="0" err="1" smtClean="0">
                <a:latin typeface="Courier New"/>
                <a:ea typeface="Calibri"/>
              </a:rPr>
              <a:t>Segunda</a:t>
            </a:r>
            <a:r>
              <a:rPr lang="en-US" b="1" dirty="0" smtClean="0">
                <a:latin typeface="Courier New"/>
                <a:ea typeface="Calibri"/>
              </a:rPr>
              <a:t> GUI");        </a:t>
            </a:r>
            <a:endParaRPr lang="es-AR" b="1" dirty="0">
              <a:latin typeface="Courier New"/>
              <a:ea typeface="Calibri"/>
            </a:endParaRPr>
          </a:p>
          <a:p>
            <a:pPr>
              <a:spcAft>
                <a:spcPts val="0"/>
              </a:spcAft>
            </a:pPr>
            <a:r>
              <a:rPr lang="en-US" b="1" dirty="0">
                <a:latin typeface="Courier New"/>
                <a:ea typeface="Calibri"/>
              </a:rPr>
              <a:t>      </a:t>
            </a:r>
            <a:r>
              <a:rPr lang="en-US" b="1" dirty="0" err="1">
                <a:latin typeface="Courier New"/>
                <a:ea typeface="Calibri"/>
              </a:rPr>
              <a:t>setSize</a:t>
            </a:r>
            <a:r>
              <a:rPr lang="en-US" b="1" dirty="0">
                <a:latin typeface="Courier New"/>
                <a:ea typeface="Calibri"/>
              </a:rPr>
              <a:t>(400, </a:t>
            </a:r>
            <a:r>
              <a:rPr lang="en-US" b="1" dirty="0" smtClean="0">
                <a:latin typeface="Courier New"/>
                <a:ea typeface="Calibri"/>
              </a:rPr>
              <a:t>200</a:t>
            </a:r>
            <a:r>
              <a:rPr lang="en-US" b="1" dirty="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      </a:t>
            </a:r>
            <a:r>
              <a:rPr lang="en-US" b="1" dirty="0" err="1" smtClean="0">
                <a:latin typeface="Courier New"/>
                <a:ea typeface="Calibri"/>
              </a:rPr>
              <a:t>getContentPane</a:t>
            </a:r>
            <a:r>
              <a:rPr lang="en-US" b="1" dirty="0" smtClean="0">
                <a:latin typeface="Courier New"/>
                <a:ea typeface="Calibri"/>
              </a:rPr>
              <a:t>().</a:t>
            </a:r>
            <a:r>
              <a:rPr lang="en-US" b="1" dirty="0" err="1" smtClean="0">
                <a:latin typeface="Courier New"/>
                <a:ea typeface="Calibri"/>
              </a:rPr>
              <a:t>setBackground</a:t>
            </a:r>
            <a:r>
              <a:rPr lang="en-US" b="1" dirty="0" smtClean="0">
                <a:latin typeface="Courier New"/>
                <a:ea typeface="Calibri"/>
              </a:rPr>
              <a:t>(</a:t>
            </a:r>
            <a:r>
              <a:rPr lang="en-US" b="1" dirty="0" err="1" smtClean="0">
                <a:latin typeface="Courier New"/>
                <a:ea typeface="Calibri"/>
              </a:rPr>
              <a:t>Color.BLUE</a:t>
            </a:r>
            <a:r>
              <a:rPr lang="en-US" b="1" dirty="0" smtClean="0">
                <a:latin typeface="Courier New"/>
                <a:ea typeface="Calibri"/>
              </a:rPr>
              <a:t>);</a:t>
            </a:r>
            <a:endParaRPr lang="en-US" b="1" dirty="0">
              <a:latin typeface="Courier New"/>
              <a:ea typeface="Calibri"/>
            </a:endParaRPr>
          </a:p>
          <a:p>
            <a:pPr>
              <a:spcAft>
                <a:spcPts val="0"/>
              </a:spcAft>
            </a:pPr>
            <a:endParaRPr lang="en-US" b="1" dirty="0" smtClean="0">
              <a:latin typeface="Courier New"/>
              <a:ea typeface="Calibri"/>
            </a:endParaRPr>
          </a:p>
          <a:p>
            <a:pPr>
              <a:spcAft>
                <a:spcPts val="0"/>
              </a:spcAft>
            </a:pPr>
            <a:r>
              <a:rPr lang="en-US" b="1" dirty="0" smtClean="0">
                <a:latin typeface="Courier New"/>
                <a:ea typeface="Calibri"/>
              </a:rPr>
              <a:t>}</a:t>
            </a:r>
            <a:endParaRPr lang="es-AR" b="1" dirty="0">
              <a:latin typeface="Courier New"/>
              <a:ea typeface="Calibri"/>
            </a:endParaRPr>
          </a:p>
          <a:p>
            <a:pPr>
              <a:spcAft>
                <a:spcPts val="0"/>
              </a:spcAft>
            </a:pPr>
            <a:r>
              <a:rPr lang="en-US" b="1" dirty="0">
                <a:latin typeface="Courier New"/>
                <a:ea typeface="Calibri"/>
              </a:rPr>
              <a:t>}      </a:t>
            </a:r>
            <a:endParaRPr lang="es-AR" b="1" dirty="0">
              <a:effectLst/>
              <a:latin typeface="Courier New"/>
              <a:ea typeface="Calibri"/>
            </a:endParaRPr>
          </a:p>
        </p:txBody>
      </p:sp>
      <p:sp>
        <p:nvSpPr>
          <p:cNvPr id="8" name="7 Rectángulo"/>
          <p:cNvSpPr/>
          <p:nvPr/>
        </p:nvSpPr>
        <p:spPr>
          <a:xfrm>
            <a:off x="1331640" y="3861048"/>
            <a:ext cx="67687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63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
        <p:nvSpPr>
          <p:cNvPr id="6" name="2 Subtítulo"/>
          <p:cNvSpPr>
            <a:spLocks noGrp="1"/>
          </p:cNvSpPr>
          <p:nvPr>
            <p:ph type="subTitle" idx="1"/>
          </p:nvPr>
        </p:nvSpPr>
        <p:spPr>
          <a:xfrm>
            <a:off x="467544" y="1268760"/>
            <a:ext cx="7776864" cy="4104456"/>
          </a:xfrm>
          <a:solidFill>
            <a:srgbClr val="FFFFCC"/>
          </a:solidFill>
        </p:spPr>
        <p:txBody>
          <a:bodyPr>
            <a:noAutofit/>
          </a:bodyPr>
          <a:lstStyle/>
          <a:p>
            <a:r>
              <a:rPr lang="en-US" b="1" dirty="0">
                <a:latin typeface="Courier New"/>
                <a:ea typeface="Calibri"/>
              </a:rPr>
              <a:t>import </a:t>
            </a:r>
            <a:r>
              <a:rPr lang="en-US" b="1" dirty="0" err="1" smtClean="0">
                <a:latin typeface="Courier New"/>
                <a:ea typeface="Calibri"/>
              </a:rPr>
              <a:t>java.awt</a:t>
            </a:r>
            <a:r>
              <a:rPr lang="en-US" b="1" dirty="0" smtClean="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class </a:t>
            </a:r>
            <a:r>
              <a:rPr lang="en-US" b="1" dirty="0" err="1">
                <a:latin typeface="Courier New"/>
                <a:ea typeface="Calibri"/>
              </a:rPr>
              <a:t>MiVentana</a:t>
            </a:r>
            <a:r>
              <a:rPr lang="en-US" b="1" dirty="0">
                <a:latin typeface="Courier New"/>
                <a:ea typeface="Calibri"/>
              </a:rPr>
              <a:t> extends </a:t>
            </a:r>
            <a:r>
              <a:rPr lang="en-US" b="1" dirty="0" err="1">
                <a:latin typeface="Courier New"/>
                <a:ea typeface="Calibri"/>
              </a:rPr>
              <a:t>JFrame</a:t>
            </a:r>
            <a:r>
              <a:rPr lang="en-US" b="1" dirty="0" smtClean="0">
                <a:latin typeface="Courier New"/>
                <a:ea typeface="Calibri"/>
              </a:rPr>
              <a:t>{</a:t>
            </a:r>
          </a:p>
          <a:p>
            <a:pPr>
              <a:spcAft>
                <a:spcPts val="0"/>
              </a:spcAft>
            </a:pPr>
            <a:endParaRPr lang="es-AR" b="1" dirty="0">
              <a:latin typeface="Courier New"/>
              <a:ea typeface="Calibri"/>
            </a:endParaRPr>
          </a:p>
          <a:p>
            <a:pPr>
              <a:spcAft>
                <a:spcPts val="0"/>
              </a:spcAft>
            </a:pPr>
            <a:r>
              <a:rPr lang="en-US" b="1" dirty="0">
                <a:latin typeface="Courier New"/>
                <a:ea typeface="Calibri"/>
              </a:rPr>
              <a:t>    public </a:t>
            </a:r>
            <a:r>
              <a:rPr lang="en-US" b="1" dirty="0" err="1" smtClean="0">
                <a:latin typeface="Courier New"/>
                <a:ea typeface="Calibri"/>
              </a:rPr>
              <a:t>MiVentana</a:t>
            </a:r>
            <a:r>
              <a:rPr lang="en-US" b="1" dirty="0" smtClean="0">
                <a:latin typeface="Courier New"/>
                <a:ea typeface="Calibri"/>
              </a:rPr>
              <a:t>() </a:t>
            </a:r>
            <a:r>
              <a:rPr lang="en-US" b="1" dirty="0">
                <a:latin typeface="Courier New"/>
                <a:ea typeface="Calibri"/>
              </a:rPr>
              <a:t>{   </a:t>
            </a:r>
            <a:r>
              <a:rPr lang="en-US" b="1" dirty="0" smtClean="0">
                <a:latin typeface="Courier New"/>
                <a:ea typeface="Calibri"/>
              </a:rPr>
              <a:t>     </a:t>
            </a:r>
            <a:endParaRPr lang="es-AR" b="1" dirty="0">
              <a:latin typeface="Courier New"/>
              <a:ea typeface="Calibri"/>
            </a:endParaRPr>
          </a:p>
          <a:p>
            <a:pPr>
              <a:spcAft>
                <a:spcPts val="0"/>
              </a:spcAft>
            </a:pPr>
            <a:r>
              <a:rPr lang="en-US" b="1" dirty="0">
                <a:latin typeface="Courier New"/>
                <a:ea typeface="Calibri"/>
              </a:rPr>
              <a:t>      super</a:t>
            </a:r>
            <a:r>
              <a:rPr lang="en-US" b="1" dirty="0" smtClean="0">
                <a:latin typeface="Courier New"/>
                <a:ea typeface="Calibri"/>
              </a:rPr>
              <a:t>(</a:t>
            </a:r>
            <a:r>
              <a:rPr lang="en-US" b="1" dirty="0">
                <a:latin typeface="Courier New"/>
                <a:ea typeface="Calibri"/>
              </a:rPr>
              <a:t>"</a:t>
            </a:r>
            <a:r>
              <a:rPr lang="en-US" b="1" dirty="0" err="1" smtClean="0">
                <a:latin typeface="Courier New"/>
                <a:ea typeface="Calibri"/>
              </a:rPr>
              <a:t>Mi</a:t>
            </a:r>
            <a:r>
              <a:rPr lang="en-US" b="1" dirty="0" smtClean="0">
                <a:latin typeface="Courier New"/>
                <a:ea typeface="Calibri"/>
              </a:rPr>
              <a:t> </a:t>
            </a:r>
            <a:r>
              <a:rPr lang="en-US" b="1" dirty="0" err="1" smtClean="0">
                <a:latin typeface="Courier New"/>
                <a:ea typeface="Calibri"/>
              </a:rPr>
              <a:t>Segunda</a:t>
            </a:r>
            <a:r>
              <a:rPr lang="en-US" b="1" dirty="0" smtClean="0">
                <a:latin typeface="Courier New"/>
                <a:ea typeface="Calibri"/>
              </a:rPr>
              <a:t> GUI");        </a:t>
            </a:r>
            <a:endParaRPr lang="es-AR" b="1" dirty="0">
              <a:latin typeface="Courier New"/>
              <a:ea typeface="Calibri"/>
            </a:endParaRPr>
          </a:p>
          <a:p>
            <a:pPr>
              <a:spcAft>
                <a:spcPts val="0"/>
              </a:spcAft>
            </a:pPr>
            <a:r>
              <a:rPr lang="en-US" b="1" dirty="0">
                <a:latin typeface="Courier New"/>
                <a:ea typeface="Calibri"/>
              </a:rPr>
              <a:t>      </a:t>
            </a:r>
            <a:r>
              <a:rPr lang="en-US" b="1" dirty="0" err="1">
                <a:latin typeface="Courier New"/>
                <a:ea typeface="Calibri"/>
              </a:rPr>
              <a:t>setSize</a:t>
            </a:r>
            <a:r>
              <a:rPr lang="en-US" b="1" dirty="0">
                <a:latin typeface="Courier New"/>
                <a:ea typeface="Calibri"/>
              </a:rPr>
              <a:t>(400, </a:t>
            </a:r>
            <a:r>
              <a:rPr lang="en-US" b="1" dirty="0" smtClean="0">
                <a:latin typeface="Courier New"/>
                <a:ea typeface="Calibri"/>
              </a:rPr>
              <a:t>200</a:t>
            </a:r>
            <a:r>
              <a:rPr lang="en-US" b="1" dirty="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      </a:t>
            </a:r>
            <a:r>
              <a:rPr lang="en-US" b="1" dirty="0" err="1" smtClean="0">
                <a:latin typeface="Courier New"/>
                <a:ea typeface="Calibri"/>
              </a:rPr>
              <a:t>getContentPane</a:t>
            </a:r>
            <a:r>
              <a:rPr lang="en-US" b="1" dirty="0" smtClean="0">
                <a:latin typeface="Courier New"/>
                <a:ea typeface="Calibri"/>
              </a:rPr>
              <a:t>().</a:t>
            </a:r>
            <a:r>
              <a:rPr lang="en-US" b="1" dirty="0" err="1" smtClean="0">
                <a:latin typeface="Courier New"/>
                <a:ea typeface="Calibri"/>
              </a:rPr>
              <a:t>setBackground</a:t>
            </a:r>
            <a:r>
              <a:rPr lang="en-US" b="1" dirty="0" smtClean="0">
                <a:latin typeface="Courier New"/>
                <a:ea typeface="Calibri"/>
              </a:rPr>
              <a:t>(</a:t>
            </a:r>
            <a:r>
              <a:rPr lang="en-US" b="1" dirty="0" err="1" smtClean="0">
                <a:latin typeface="Courier New"/>
                <a:ea typeface="Calibri"/>
              </a:rPr>
              <a:t>Color.BLUE</a:t>
            </a:r>
            <a:r>
              <a:rPr lang="en-US" b="1" dirty="0" smtClean="0">
                <a:latin typeface="Courier New"/>
                <a:ea typeface="Calibri"/>
              </a:rPr>
              <a:t>);</a:t>
            </a:r>
          </a:p>
          <a:p>
            <a:pPr>
              <a:spcAft>
                <a:spcPts val="0"/>
              </a:spcAft>
            </a:pPr>
            <a:r>
              <a:rPr lang="en-US" b="1" dirty="0" smtClean="0">
                <a:latin typeface="Courier New" panose="02070309020205020404" pitchFamily="49" charset="0"/>
                <a:cs typeface="Courier New" panose="02070309020205020404" pitchFamily="49" charset="0"/>
              </a:rPr>
              <a:t>      </a:t>
            </a:r>
            <a:r>
              <a:rPr lang="en-US" b="1" dirty="0" err="1" smtClean="0">
                <a:latin typeface="Courier New"/>
                <a:ea typeface="Calibri"/>
              </a:rPr>
              <a:t>setDefaultCloseOperation</a:t>
            </a:r>
            <a:r>
              <a:rPr lang="en-US" b="1" dirty="0" smtClean="0">
                <a:latin typeface="Courier New"/>
                <a:ea typeface="Calibri"/>
              </a:rPr>
              <a:t>(EXIT_ON_CLOSE);</a:t>
            </a:r>
          </a:p>
          <a:p>
            <a:pPr>
              <a:spcAft>
                <a:spcPts val="0"/>
              </a:spcAft>
            </a:pPr>
            <a:r>
              <a:rPr lang="en-US" b="1" dirty="0" smtClean="0">
                <a:latin typeface="Courier New"/>
                <a:ea typeface="Calibri"/>
              </a:rPr>
              <a:t>}</a:t>
            </a:r>
            <a:endParaRPr lang="es-AR" b="1" dirty="0">
              <a:latin typeface="Courier New"/>
              <a:ea typeface="Calibri"/>
            </a:endParaRPr>
          </a:p>
          <a:p>
            <a:pPr>
              <a:spcAft>
                <a:spcPts val="0"/>
              </a:spcAft>
            </a:pPr>
            <a:r>
              <a:rPr lang="en-US" b="1" dirty="0">
                <a:latin typeface="Courier New"/>
                <a:ea typeface="Calibri"/>
              </a:rPr>
              <a:t>}      </a:t>
            </a:r>
            <a:endParaRPr lang="es-AR" b="1" dirty="0">
              <a:effectLst/>
              <a:latin typeface="Courier New"/>
              <a:ea typeface="Calibri"/>
            </a:endParaRPr>
          </a:p>
        </p:txBody>
      </p:sp>
      <p:sp>
        <p:nvSpPr>
          <p:cNvPr id="8" name="7 Rectángulo"/>
          <p:cNvSpPr/>
          <p:nvPr/>
        </p:nvSpPr>
        <p:spPr>
          <a:xfrm>
            <a:off x="1331640" y="4221088"/>
            <a:ext cx="67687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2 Subtítulo"/>
          <p:cNvSpPr txBox="1">
            <a:spLocks/>
          </p:cNvSpPr>
          <p:nvPr/>
        </p:nvSpPr>
        <p:spPr>
          <a:xfrm>
            <a:off x="467544" y="5373216"/>
            <a:ext cx="7776864" cy="1152128"/>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spcBef>
                <a:spcPts val="1200"/>
              </a:spcBef>
            </a:pPr>
            <a:r>
              <a:rPr lang="es-ES_tradnl" sz="2800" dirty="0" smtClean="0"/>
              <a:t>Establece que la aplicación termine cuando se cierre la ventana.  </a:t>
            </a:r>
            <a:endParaRPr lang="es-AR" sz="2800" dirty="0"/>
          </a:p>
        </p:txBody>
      </p:sp>
    </p:spTree>
    <p:extLst>
      <p:ext uri="{BB962C8B-B14F-4D97-AF65-F5344CB8AC3E}">
        <p14:creationId xmlns:p14="http://schemas.microsoft.com/office/powerpoint/2010/main" val="26621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t>Frames</a:t>
            </a:r>
            <a:r>
              <a:rPr lang="es-ES" sz="3600" b="1" dirty="0" smtClean="0"/>
              <a:t> y Etiquetas</a:t>
            </a:r>
            <a:endParaRPr lang="es-AR" sz="3600" b="1" dirty="0"/>
          </a:p>
        </p:txBody>
      </p:sp>
      <p:sp>
        <p:nvSpPr>
          <p:cNvPr id="3" name="2 Subtítulo"/>
          <p:cNvSpPr>
            <a:spLocks noGrp="1"/>
          </p:cNvSpPr>
          <p:nvPr>
            <p:ph type="subTitle" idx="1"/>
          </p:nvPr>
        </p:nvSpPr>
        <p:spPr>
          <a:xfrm>
            <a:off x="467544" y="1556792"/>
            <a:ext cx="7776864" cy="4752528"/>
          </a:xfrm>
        </p:spPr>
        <p:txBody>
          <a:bodyPr>
            <a:normAutofit/>
          </a:bodyPr>
          <a:lstStyle/>
          <a:p>
            <a:r>
              <a:rPr lang="en-US" sz="3200" dirty="0" err="1"/>
              <a:t>Una</a:t>
            </a:r>
            <a:r>
              <a:rPr lang="en-US" sz="3200" dirty="0"/>
              <a:t> </a:t>
            </a:r>
            <a:r>
              <a:rPr lang="en-US" sz="3200" b="1" dirty="0" err="1"/>
              <a:t>etiqueta</a:t>
            </a:r>
            <a:r>
              <a:rPr lang="en-US" sz="3200" b="1" dirty="0"/>
              <a:t> </a:t>
            </a:r>
            <a:r>
              <a:rPr lang="en-US" sz="3200" dirty="0" err="1"/>
              <a:t>es</a:t>
            </a:r>
            <a:r>
              <a:rPr lang="en-US" sz="3200" dirty="0"/>
              <a:t> un </a:t>
            </a:r>
            <a:r>
              <a:rPr lang="en-US" sz="3200" dirty="0" err="1"/>
              <a:t>objeto</a:t>
            </a:r>
            <a:r>
              <a:rPr lang="en-US" sz="3200" dirty="0"/>
              <a:t> </a:t>
            </a:r>
            <a:r>
              <a:rPr lang="en-US" sz="3200" dirty="0" err="1"/>
              <a:t>gráfico</a:t>
            </a:r>
            <a:r>
              <a:rPr lang="en-US" sz="3200" dirty="0"/>
              <a:t> </a:t>
            </a:r>
            <a:r>
              <a:rPr lang="en-US" sz="3200" b="1" dirty="0" err="1"/>
              <a:t>pasivo</a:t>
            </a:r>
            <a:r>
              <a:rPr lang="en-US" sz="3200" dirty="0"/>
              <a:t> </a:t>
            </a:r>
            <a:r>
              <a:rPr lang="en-US" sz="3200" dirty="0" err="1"/>
              <a:t>que</a:t>
            </a:r>
            <a:r>
              <a:rPr lang="en-US" sz="3200" dirty="0"/>
              <a:t> </a:t>
            </a:r>
            <a:r>
              <a:rPr lang="en-US" sz="3200" dirty="0" err="1"/>
              <a:t>permite</a:t>
            </a:r>
            <a:r>
              <a:rPr lang="en-US" sz="3200" dirty="0"/>
              <a:t> </a:t>
            </a:r>
            <a:r>
              <a:rPr lang="en-US" sz="3200" dirty="0" err="1"/>
              <a:t>mostrar</a:t>
            </a:r>
            <a:r>
              <a:rPr lang="en-US" sz="3200" dirty="0"/>
              <a:t> un </a:t>
            </a:r>
            <a:r>
              <a:rPr lang="en-US" sz="3200" dirty="0" err="1"/>
              <a:t>texto</a:t>
            </a:r>
            <a:r>
              <a:rPr lang="en-US" sz="3200" dirty="0"/>
              <a:t> </a:t>
            </a:r>
            <a:r>
              <a:rPr lang="en-US" sz="3200" dirty="0" smtClean="0"/>
              <a:t>y/o </a:t>
            </a:r>
            <a:r>
              <a:rPr lang="en-US" sz="3200" dirty="0" err="1"/>
              <a:t>una</a:t>
            </a:r>
            <a:r>
              <a:rPr lang="en-US" sz="3200" dirty="0"/>
              <a:t> </a:t>
            </a:r>
            <a:r>
              <a:rPr lang="en-US" sz="3200" dirty="0" err="1"/>
              <a:t>imagen</a:t>
            </a:r>
            <a:r>
              <a:rPr lang="en-US" sz="3200" dirty="0"/>
              <a:t>. </a:t>
            </a:r>
            <a:endParaRPr lang="en-US" sz="3200" dirty="0" smtClean="0"/>
          </a:p>
          <a:p>
            <a:r>
              <a:rPr lang="en-US" sz="3200" dirty="0" smtClean="0"/>
              <a:t>En </a:t>
            </a:r>
            <a:r>
              <a:rPr lang="en-US" sz="3200" dirty="0"/>
              <a:t>Java </a:t>
            </a:r>
            <a:r>
              <a:rPr lang="en-US" sz="3200" dirty="0" err="1"/>
              <a:t>podemos</a:t>
            </a:r>
            <a:r>
              <a:rPr lang="en-US" sz="3200" dirty="0"/>
              <a:t> </a:t>
            </a:r>
            <a:r>
              <a:rPr lang="en-US" sz="3200" dirty="0" err="1"/>
              <a:t>crear</a:t>
            </a:r>
            <a:r>
              <a:rPr lang="en-US" sz="3200" dirty="0"/>
              <a:t> </a:t>
            </a:r>
            <a:r>
              <a:rPr lang="en-US" sz="3200" dirty="0" err="1"/>
              <a:t>una</a:t>
            </a:r>
            <a:r>
              <a:rPr lang="en-US" sz="3200" dirty="0"/>
              <a:t> </a:t>
            </a:r>
            <a:r>
              <a:rPr lang="en-US" sz="3200" dirty="0" err="1"/>
              <a:t>etiqueta</a:t>
            </a:r>
            <a:r>
              <a:rPr lang="en-US" sz="3200" dirty="0"/>
              <a:t> </a:t>
            </a:r>
            <a:r>
              <a:rPr lang="en-US" sz="3200" dirty="0" err="1"/>
              <a:t>definiendo</a:t>
            </a:r>
            <a:r>
              <a:rPr lang="en-US" sz="3200" dirty="0"/>
              <a:t> un </a:t>
            </a:r>
            <a:r>
              <a:rPr lang="en-US" sz="3200" dirty="0" err="1"/>
              <a:t>objeto</a:t>
            </a:r>
            <a:r>
              <a:rPr lang="en-US" sz="3200" dirty="0"/>
              <a:t> de </a:t>
            </a:r>
            <a:r>
              <a:rPr lang="en-US" sz="3200" dirty="0" err="1"/>
              <a:t>clase</a:t>
            </a:r>
            <a:r>
              <a:rPr lang="en-US" sz="3200" dirty="0"/>
              <a:t> </a:t>
            </a:r>
            <a:r>
              <a:rPr lang="en-US" sz="3200" b="1" dirty="0" err="1">
                <a:latin typeface="Courier New" panose="02070309020205020404" pitchFamily="49" charset="0"/>
                <a:cs typeface="Courier New" panose="02070309020205020404" pitchFamily="49" charset="0"/>
              </a:rPr>
              <a:t>JLabel</a:t>
            </a:r>
            <a:r>
              <a:rPr lang="en-US" sz="3200" dirty="0"/>
              <a:t>. </a:t>
            </a:r>
            <a:endParaRPr lang="en-US" sz="3200" dirty="0" smtClean="0"/>
          </a:p>
          <a:p>
            <a:r>
              <a:rPr lang="en-US" sz="3200" dirty="0" err="1" smtClean="0"/>
              <a:t>Definimos</a:t>
            </a:r>
            <a:r>
              <a:rPr lang="en-US" sz="3200" dirty="0" smtClean="0"/>
              <a:t> </a:t>
            </a:r>
            <a:r>
              <a:rPr lang="en-US" sz="3200" dirty="0" err="1" smtClean="0"/>
              <a:t>una</a:t>
            </a:r>
            <a:r>
              <a:rPr lang="en-US" sz="3200" dirty="0" smtClean="0"/>
              <a:t> </a:t>
            </a:r>
            <a:r>
              <a:rPr lang="en-US" sz="3200" dirty="0" err="1" smtClean="0"/>
              <a:t>clase</a:t>
            </a:r>
            <a:r>
              <a:rPr lang="en-US" sz="3200" dirty="0" smtClean="0"/>
              <a:t> que </a:t>
            </a:r>
            <a:r>
              <a:rPr lang="en-US" sz="3200" dirty="0" err="1" smtClean="0"/>
              <a:t>extiende</a:t>
            </a:r>
            <a:r>
              <a:rPr lang="en-US" sz="3200" dirty="0" smtClean="0"/>
              <a:t> a </a:t>
            </a:r>
            <a:r>
              <a:rPr lang="en-US" sz="3200" b="1" dirty="0" err="1">
                <a:latin typeface="Courier New" panose="02070309020205020404" pitchFamily="49" charset="0"/>
                <a:cs typeface="Courier New" panose="02070309020205020404" pitchFamily="49" charset="0"/>
              </a:rPr>
              <a:t>JFrame</a:t>
            </a:r>
            <a:r>
              <a:rPr lang="en-US" sz="3200" dirty="0" smtClean="0"/>
              <a:t> y </a:t>
            </a:r>
            <a:r>
              <a:rPr lang="en-US" sz="3200" dirty="0" err="1" smtClean="0"/>
              <a:t>tiene</a:t>
            </a:r>
            <a:r>
              <a:rPr lang="en-US" sz="3200" dirty="0" smtClean="0"/>
              <a:t> un </a:t>
            </a:r>
            <a:r>
              <a:rPr lang="en-US" sz="3200" dirty="0" err="1" smtClean="0"/>
              <a:t>atributo</a:t>
            </a:r>
            <a:r>
              <a:rPr lang="en-US" sz="3200" dirty="0" smtClean="0"/>
              <a:t> de </a:t>
            </a:r>
            <a:r>
              <a:rPr lang="en-US" sz="3200" dirty="0" err="1" smtClean="0"/>
              <a:t>instancia</a:t>
            </a:r>
            <a:r>
              <a:rPr lang="en-US" sz="3200" dirty="0" smtClean="0"/>
              <a:t> de </a:t>
            </a:r>
            <a:r>
              <a:rPr lang="en-US" sz="3200" dirty="0" err="1" smtClean="0"/>
              <a:t>clase</a:t>
            </a:r>
            <a:r>
              <a:rPr lang="en-US" sz="3200" dirty="0" smtClean="0"/>
              <a:t> </a:t>
            </a:r>
            <a:r>
              <a:rPr lang="en-US" sz="3200" b="1" dirty="0" err="1">
                <a:latin typeface="Courier New" panose="02070309020205020404" pitchFamily="49" charset="0"/>
                <a:cs typeface="Courier New" panose="02070309020205020404" pitchFamily="49" charset="0"/>
              </a:rPr>
              <a:t>JLabel</a:t>
            </a:r>
            <a:r>
              <a:rPr lang="en-US" sz="3200" dirty="0" smtClean="0"/>
              <a:t>.</a:t>
            </a:r>
          </a:p>
        </p:txBody>
      </p:sp>
    </p:spTree>
    <p:extLst>
      <p:ext uri="{BB962C8B-B14F-4D97-AF65-F5344CB8AC3E}">
        <p14:creationId xmlns:p14="http://schemas.microsoft.com/office/powerpoint/2010/main" val="41311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latin typeface="Courier New" panose="02070309020205020404" pitchFamily="49" charset="0"/>
                <a:cs typeface="Courier New" panose="02070309020205020404" pitchFamily="49" charset="0"/>
              </a:rPr>
              <a:t>JLabel</a:t>
            </a:r>
            <a:endParaRPr lang="es-AR" sz="3600" b="1" dirty="0">
              <a:latin typeface="Courier New" panose="02070309020205020404" pitchFamily="49" charset="0"/>
              <a:cs typeface="Courier New" panose="02070309020205020404" pitchFamily="49" charset="0"/>
            </a:endParaRPr>
          </a:p>
        </p:txBody>
      </p:sp>
      <p:sp>
        <p:nvSpPr>
          <p:cNvPr id="5" name="2 Subtítulo"/>
          <p:cNvSpPr txBox="1">
            <a:spLocks/>
          </p:cNvSpPr>
          <p:nvPr/>
        </p:nvSpPr>
        <p:spPr>
          <a:xfrm>
            <a:off x="596751" y="1700808"/>
            <a:ext cx="4076515" cy="41044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pPr>
            <a:r>
              <a:rPr lang="es-ES_tradnl" sz="3200" dirty="0" smtClean="0"/>
              <a:t>Tamaño</a:t>
            </a:r>
          </a:p>
          <a:p>
            <a:pPr marL="457200" indent="-457200" algn="l">
              <a:buFont typeface="Arial" panose="020B0604020202020204" pitchFamily="34" charset="0"/>
              <a:buChar char="•"/>
            </a:pPr>
            <a:r>
              <a:rPr lang="es-ES_tradnl" sz="3200" b="1" dirty="0" smtClean="0">
                <a:solidFill>
                  <a:srgbClr val="0070C0"/>
                </a:solidFill>
              </a:rPr>
              <a:t>Texto</a:t>
            </a:r>
            <a:endParaRPr lang="es-ES_tradnl" sz="3200" b="1" dirty="0">
              <a:solidFill>
                <a:srgbClr val="0070C0"/>
              </a:solidFill>
            </a:endParaRPr>
          </a:p>
          <a:p>
            <a:pPr marL="457200" indent="-457200" algn="l">
              <a:buFont typeface="Arial" panose="020B0604020202020204" pitchFamily="34" charset="0"/>
              <a:buChar char="•"/>
            </a:pPr>
            <a:r>
              <a:rPr lang="es-ES_tradnl" sz="3200" dirty="0" smtClean="0"/>
              <a:t>Imagen</a:t>
            </a:r>
          </a:p>
          <a:p>
            <a:pPr marL="457200" indent="-457200" algn="l">
              <a:buFont typeface="Arial" panose="020B0604020202020204" pitchFamily="34" charset="0"/>
              <a:buChar char="•"/>
            </a:pPr>
            <a:r>
              <a:rPr lang="es-ES_tradnl" sz="3200" dirty="0" smtClean="0"/>
              <a:t>Alineación </a:t>
            </a:r>
            <a:r>
              <a:rPr lang="es-ES_tradnl" sz="3200" dirty="0"/>
              <a:t>de la imagen </a:t>
            </a:r>
          </a:p>
          <a:p>
            <a:pPr marL="457200" indent="-457200" algn="l">
              <a:buFont typeface="Arial" panose="020B0604020202020204" pitchFamily="34" charset="0"/>
              <a:buChar char="•"/>
            </a:pPr>
            <a:r>
              <a:rPr lang="es-ES_tradnl" sz="3200" dirty="0" smtClean="0"/>
              <a:t>Alineación </a:t>
            </a:r>
            <a:r>
              <a:rPr lang="es-ES_tradnl" sz="3200" dirty="0"/>
              <a:t>del </a:t>
            </a:r>
            <a:r>
              <a:rPr lang="es-ES_tradnl" sz="3200" dirty="0" smtClean="0"/>
              <a:t>texto </a:t>
            </a:r>
            <a:endParaRPr lang="es-AR"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42644"/>
            <a:ext cx="192405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05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776864" cy="4392488"/>
          </a:xfrm>
          <a:solidFill>
            <a:srgbClr val="FFFFCC"/>
          </a:solidFill>
        </p:spPr>
        <p:txBody>
          <a:bodyPr>
            <a:no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javax.swing</a:t>
            </a:r>
            <a:r>
              <a:rPr lang="en-US" b="1" dirty="0">
                <a:latin typeface="Courier New" panose="02070309020205020404" pitchFamily="49" charset="0"/>
                <a:cs typeface="Courier New" panose="02070309020205020404" pitchFamily="49" charset="0"/>
              </a:rPr>
              <a:t>.*; </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VentanaEtiqueta</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extends </a:t>
            </a:r>
            <a:r>
              <a:rPr lang="en-US" b="1" dirty="0" err="1">
                <a:latin typeface="Courier New" panose="02070309020205020404" pitchFamily="49" charset="0"/>
                <a:cs typeface="Courier New" panose="02070309020205020404" pitchFamily="49" charset="0"/>
              </a:rPr>
              <a:t>JFrame</a:t>
            </a:r>
            <a:r>
              <a:rPr lang="en-US" b="1" dirty="0">
                <a:latin typeface="Courier New" panose="02070309020205020404" pitchFamily="49" charset="0"/>
                <a:cs typeface="Courier New" panose="02070309020205020404" pitchFamily="49" charset="0"/>
              </a:rPr>
              <a:t>{</a:t>
            </a:r>
            <a:endParaRPr lang="es-AR" b="1" dirty="0">
              <a:latin typeface="Courier New" panose="02070309020205020404" pitchFamily="49" charset="0"/>
              <a:cs typeface="Courier New" panose="02070309020205020404" pitchFamily="49" charset="0"/>
            </a:endParaRPr>
          </a:p>
          <a:p>
            <a:r>
              <a:rPr lang="en-US" b="1" dirty="0" smtClean="0">
                <a:solidFill>
                  <a:srgbClr val="00B050"/>
                </a:solidFill>
                <a:latin typeface="Courier New" panose="02070309020205020404" pitchFamily="49" charset="0"/>
                <a:cs typeface="Courier New" panose="02070309020205020404" pitchFamily="49" charset="0"/>
              </a:rPr>
              <a:t>//El </a:t>
            </a:r>
            <a:r>
              <a:rPr lang="en-US" b="1" dirty="0" err="1" smtClean="0">
                <a:solidFill>
                  <a:srgbClr val="00B050"/>
                </a:solidFill>
                <a:latin typeface="Courier New" panose="02070309020205020404" pitchFamily="49" charset="0"/>
                <a:cs typeface="Courier New" panose="02070309020205020404" pitchFamily="49" charset="0"/>
              </a:rPr>
              <a:t>atributo</a:t>
            </a:r>
            <a:r>
              <a:rPr lang="en-US" b="1" dirty="0" smtClean="0">
                <a:solidFill>
                  <a:srgbClr val="00B050"/>
                </a:solidFill>
                <a:latin typeface="Courier New" panose="02070309020205020404" pitchFamily="49" charset="0"/>
                <a:cs typeface="Courier New" panose="02070309020205020404" pitchFamily="49" charset="0"/>
              </a:rPr>
              <a:t> de </a:t>
            </a:r>
            <a:r>
              <a:rPr lang="en-US" b="1" dirty="0" err="1" smtClean="0">
                <a:solidFill>
                  <a:srgbClr val="00B050"/>
                </a:solidFill>
                <a:latin typeface="Courier New" panose="02070309020205020404" pitchFamily="49" charset="0"/>
                <a:cs typeface="Courier New" panose="02070309020205020404" pitchFamily="49" charset="0"/>
              </a:rPr>
              <a:t>instancia</a:t>
            </a:r>
            <a:r>
              <a:rPr lang="en-US" b="1" dirty="0" smtClean="0">
                <a:solidFill>
                  <a:srgbClr val="00B050"/>
                </a:solidFill>
                <a:latin typeface="Courier New" panose="02070309020205020404" pitchFamily="49" charset="0"/>
                <a:cs typeface="Courier New" panose="02070309020205020404" pitchFamily="49" charset="0"/>
              </a:rPr>
              <a:t> </a:t>
            </a:r>
            <a:r>
              <a:rPr lang="en-US" b="1" dirty="0" err="1" smtClean="0">
                <a:solidFill>
                  <a:srgbClr val="00B050"/>
                </a:solidFill>
                <a:latin typeface="Courier New" panose="02070309020205020404" pitchFamily="49" charset="0"/>
                <a:cs typeface="Courier New" panose="02070309020205020404" pitchFamily="49" charset="0"/>
              </a:rPr>
              <a:t>es</a:t>
            </a:r>
            <a:r>
              <a:rPr lang="en-US" b="1" dirty="0" smtClean="0">
                <a:solidFill>
                  <a:srgbClr val="00B050"/>
                </a:solidFill>
                <a:latin typeface="Courier New" panose="02070309020205020404" pitchFamily="49" charset="0"/>
                <a:cs typeface="Courier New" panose="02070309020205020404" pitchFamily="49" charset="0"/>
              </a:rPr>
              <a:t> un </a:t>
            </a:r>
            <a:r>
              <a:rPr lang="en-US" b="1" dirty="0" err="1" smtClean="0">
                <a:solidFill>
                  <a:srgbClr val="00B050"/>
                </a:solidFill>
                <a:latin typeface="Courier New" panose="02070309020205020404" pitchFamily="49" charset="0"/>
                <a:cs typeface="Courier New" panose="02070309020205020404" pitchFamily="49" charset="0"/>
              </a:rPr>
              <a:t>objeto</a:t>
            </a:r>
            <a:r>
              <a:rPr lang="en-US" b="1" dirty="0" smtClean="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gráfico</a:t>
            </a:r>
            <a:endParaRPr lang="es-AR" b="1" dirty="0">
              <a:solidFill>
                <a:srgbClr val="00B05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private </a:t>
            </a:r>
            <a:r>
              <a:rPr lang="en-US" b="1" dirty="0" err="1" smtClean="0">
                <a:latin typeface="Courier New" panose="02070309020205020404" pitchFamily="49" charset="0"/>
                <a:cs typeface="Courier New" panose="02070309020205020404" pitchFamily="49" charset="0"/>
              </a:rPr>
              <a:t>JLabel</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etiqueta</a:t>
            </a:r>
            <a:r>
              <a:rPr lang="en-US" b="1" dirty="0">
                <a:latin typeface="Courier New" panose="02070309020205020404" pitchFamily="49" charset="0"/>
                <a:cs typeface="Courier New" panose="02070309020205020404" pitchFamily="49" charset="0"/>
              </a:rPr>
              <a:t>;</a:t>
            </a:r>
            <a:endParaRPr lang="es-AR" b="1" dirty="0">
              <a:latin typeface="Courier New" panose="02070309020205020404" pitchFamily="49" charset="0"/>
              <a:cs typeface="Courier New" panose="02070309020205020404" pitchFamily="49" charset="0"/>
            </a:endParaRPr>
          </a:p>
          <a:p>
            <a:r>
              <a:rPr lang="en-US" b="1" dirty="0">
                <a:solidFill>
                  <a:srgbClr val="00B050"/>
                </a:solidFill>
                <a:latin typeface="Courier New" panose="02070309020205020404" pitchFamily="49" charset="0"/>
                <a:cs typeface="Courier New" panose="02070309020205020404" pitchFamily="49" charset="0"/>
              </a:rPr>
              <a:t>//Constructor</a:t>
            </a:r>
            <a:endParaRPr lang="es-AR" b="1" dirty="0">
              <a:solidFill>
                <a:srgbClr val="00B05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VentanaEtiqueta</a:t>
            </a:r>
            <a:r>
              <a:rPr lang="en-US" b="1" dirty="0" smtClean="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        </a:t>
            </a:r>
            <a:endParaRPr lang="es-AR"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setSize</a:t>
            </a:r>
            <a:r>
              <a:rPr lang="en-US" b="1" dirty="0" smtClean="0">
                <a:latin typeface="Courier New" panose="02070309020205020404" pitchFamily="49" charset="0"/>
                <a:cs typeface="Courier New" panose="02070309020205020404" pitchFamily="49" charset="0"/>
              </a:rPr>
              <a:t>(200</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420</a:t>
            </a:r>
            <a:r>
              <a:rPr lang="en-US" b="1" dirty="0">
                <a:latin typeface="Courier New" panose="02070309020205020404" pitchFamily="49" charset="0"/>
                <a:cs typeface="Courier New" panose="02070309020205020404" pitchFamily="49" charset="0"/>
              </a:rPr>
              <a:t>);</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etiqueta</a:t>
            </a:r>
            <a:r>
              <a:rPr lang="en-US" b="1" dirty="0">
                <a:latin typeface="Courier New" panose="02070309020205020404" pitchFamily="49" charset="0"/>
                <a:cs typeface="Courier New" panose="02070309020205020404" pitchFamily="49" charset="0"/>
              </a:rPr>
              <a:t>= new </a:t>
            </a:r>
            <a:r>
              <a:rPr lang="en-US" b="1" dirty="0" err="1">
                <a:latin typeface="Courier New" panose="02070309020205020404" pitchFamily="49" charset="0"/>
                <a:cs typeface="Courier New" panose="02070309020205020404" pitchFamily="49" charset="0"/>
              </a:rPr>
              <a:t>JLabel</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Hola</a:t>
            </a:r>
            <a:r>
              <a:rPr lang="en-US" b="1" dirty="0">
                <a:latin typeface="Courier New" panose="02070309020205020404" pitchFamily="49" charset="0"/>
                <a:cs typeface="Courier New" panose="02070309020205020404" pitchFamily="49" charset="0"/>
              </a:rPr>
              <a:t>!!!!!!!!!!!");</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getContentPane</a:t>
            </a:r>
            <a:r>
              <a:rPr lang="en-US" b="1" dirty="0">
                <a:latin typeface="Courier New" panose="02070309020205020404" pitchFamily="49" charset="0"/>
                <a:cs typeface="Courier New" panose="02070309020205020404" pitchFamily="49" charset="0"/>
              </a:rPr>
              <a:t>().add(</a:t>
            </a:r>
            <a:r>
              <a:rPr lang="en-US" b="1" dirty="0" err="1">
                <a:latin typeface="Courier New" panose="02070309020205020404" pitchFamily="49" charset="0"/>
                <a:cs typeface="Courier New" panose="02070309020205020404" pitchFamily="49" charset="0"/>
              </a:rPr>
              <a:t>etiqueta</a:t>
            </a:r>
            <a:r>
              <a:rPr lang="en-US" b="1" dirty="0">
                <a:latin typeface="Courier New" panose="02070309020205020404" pitchFamily="49" charset="0"/>
                <a:cs typeface="Courier New" panose="02070309020205020404" pitchFamily="49" charset="0"/>
              </a:rPr>
              <a:t>); </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setDefaultCloseOperation</a:t>
            </a:r>
            <a:r>
              <a:rPr lang="en-US" b="1" dirty="0">
                <a:latin typeface="Courier New" panose="02070309020205020404" pitchFamily="49" charset="0"/>
                <a:cs typeface="Courier New" panose="02070309020205020404" pitchFamily="49" charset="0"/>
              </a:rPr>
              <a:t>(EXIT_ON_CLOSE);</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endParaRPr lang="es-A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endParaRPr lang="es-AR" b="1" dirty="0">
              <a:latin typeface="Courier New" panose="02070309020205020404" pitchFamily="49" charset="0"/>
              <a:cs typeface="Courier New" panose="02070309020205020404" pitchFamily="49" charset="0"/>
            </a:endParaRPr>
          </a:p>
        </p:txBody>
      </p:sp>
      <p:sp>
        <p:nvSpPr>
          <p:cNvPr id="4" name="3 Rectángulo"/>
          <p:cNvSpPr/>
          <p:nvPr/>
        </p:nvSpPr>
        <p:spPr>
          <a:xfrm>
            <a:off x="451919" y="5805264"/>
            <a:ext cx="7704856" cy="1077218"/>
          </a:xfrm>
          <a:prstGeom prst="rect">
            <a:avLst/>
          </a:prstGeom>
        </p:spPr>
        <p:txBody>
          <a:bodyPr wrap="square">
            <a:spAutoFit/>
          </a:bodyPr>
          <a:lstStyle/>
          <a:p>
            <a:r>
              <a:rPr lang="en-US" sz="3200" dirty="0" err="1" smtClean="0"/>
              <a:t>Debemos</a:t>
            </a:r>
            <a:r>
              <a:rPr lang="en-US" sz="3200" dirty="0" smtClean="0"/>
              <a:t> </a:t>
            </a:r>
            <a:r>
              <a:rPr lang="en-US" sz="3200" dirty="0" err="1" smtClean="0"/>
              <a:t>insertar</a:t>
            </a:r>
            <a:r>
              <a:rPr lang="en-US" sz="3200" dirty="0" smtClean="0"/>
              <a:t> la </a:t>
            </a:r>
            <a:r>
              <a:rPr lang="en-US" sz="3200" b="1" dirty="0" err="1" smtClean="0">
                <a:solidFill>
                  <a:srgbClr val="0070C0"/>
                </a:solidFill>
              </a:rPr>
              <a:t>etiqueta</a:t>
            </a:r>
            <a:r>
              <a:rPr lang="en-US" sz="3200" dirty="0" smtClean="0">
                <a:solidFill>
                  <a:srgbClr val="0070C0"/>
                </a:solidFill>
              </a:rPr>
              <a:t> </a:t>
            </a:r>
            <a:r>
              <a:rPr lang="en-US" sz="3200" dirty="0" err="1" smtClean="0"/>
              <a:t>en</a:t>
            </a:r>
            <a:r>
              <a:rPr lang="en-US" sz="3200" dirty="0" smtClean="0"/>
              <a:t> </a:t>
            </a:r>
            <a:r>
              <a:rPr lang="en-US" sz="3200" dirty="0"/>
              <a:t>el </a:t>
            </a:r>
            <a:r>
              <a:rPr lang="en-US" sz="3200" b="1" dirty="0"/>
              <a:t>panel de </a:t>
            </a:r>
            <a:r>
              <a:rPr lang="en-US" sz="3200" b="1" dirty="0" err="1"/>
              <a:t>contenido</a:t>
            </a:r>
            <a:r>
              <a:rPr lang="en-US" sz="3200" b="1" dirty="0"/>
              <a:t> </a:t>
            </a:r>
            <a:r>
              <a:rPr lang="es-AR" sz="3200" dirty="0" smtClean="0"/>
              <a:t> </a:t>
            </a:r>
            <a:endParaRPr lang="es-AR" sz="3200" dirty="0"/>
          </a:p>
        </p:txBody>
      </p:sp>
      <p:sp>
        <p:nvSpPr>
          <p:cNvPr id="5" name="4 Rectángulo"/>
          <p:cNvSpPr/>
          <p:nvPr/>
        </p:nvSpPr>
        <p:spPr>
          <a:xfrm>
            <a:off x="1331640" y="4531864"/>
            <a:ext cx="5112568" cy="357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899592" y="2708920"/>
            <a:ext cx="5112568" cy="357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txBox="1">
            <a:spLocks/>
          </p:cNvSpPr>
          <p:nvPr/>
        </p:nvSpPr>
        <p:spPr>
          <a:xfrm>
            <a:off x="683568" y="1"/>
            <a:ext cx="7772400" cy="1124744"/>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s-ES" sz="3600" b="1" smtClean="0"/>
              <a:t>Frames y Etiquetas</a:t>
            </a:r>
            <a:endParaRPr lang="es-AR" sz="3600" b="1" dirty="0"/>
          </a:p>
        </p:txBody>
      </p:sp>
    </p:spTree>
    <p:extLst>
      <p:ext uri="{BB962C8B-B14F-4D97-AF65-F5344CB8AC3E}">
        <p14:creationId xmlns:p14="http://schemas.microsoft.com/office/powerpoint/2010/main" val="13855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848872" cy="3168352"/>
          </a:xfrm>
          <a:solidFill>
            <a:srgbClr val="FFFFCC"/>
          </a:solidFill>
        </p:spPr>
        <p:txBody>
          <a:bodyPr>
            <a:noAutofit/>
          </a:bodyPr>
          <a:lstStyle/>
          <a:p>
            <a:pPr>
              <a:spcAft>
                <a:spcPts val="0"/>
              </a:spcAft>
            </a:pPr>
            <a:r>
              <a:rPr lang="en-US" b="1" dirty="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class </a:t>
            </a:r>
            <a:r>
              <a:rPr lang="en-US" b="1" dirty="0" err="1" smtClean="0">
                <a:latin typeface="Courier New"/>
                <a:ea typeface="Calibri"/>
              </a:rPr>
              <a:t>TercerEjemplo</a:t>
            </a:r>
            <a:r>
              <a:rPr lang="en-US" b="1" dirty="0" smtClean="0">
                <a:latin typeface="Courier New"/>
                <a:ea typeface="Calibri"/>
              </a:rPr>
              <a:t> </a:t>
            </a:r>
            <a:r>
              <a:rPr lang="en-US" b="1" dirty="0">
                <a:latin typeface="Courier New"/>
                <a:ea typeface="Calibri"/>
              </a:rPr>
              <a:t>{</a:t>
            </a:r>
            <a:endParaRPr lang="es-AR" b="1" dirty="0">
              <a:latin typeface="Courier New"/>
              <a:ea typeface="Calibri"/>
            </a:endParaRPr>
          </a:p>
          <a:p>
            <a:pPr>
              <a:spcAft>
                <a:spcPts val="0"/>
              </a:spcAft>
            </a:pPr>
            <a:r>
              <a:rPr lang="en-US" b="1" dirty="0">
                <a:latin typeface="Courier New"/>
                <a:ea typeface="Calibri"/>
              </a:rPr>
              <a:t> public static void main(String </a:t>
            </a:r>
            <a:r>
              <a:rPr lang="en-US" b="1" dirty="0" err="1">
                <a:latin typeface="Courier New"/>
                <a:ea typeface="Calibri"/>
              </a:rPr>
              <a:t>args</a:t>
            </a:r>
            <a:r>
              <a:rPr lang="en-US" b="1" dirty="0">
                <a:latin typeface="Courier New"/>
                <a:ea typeface="Calibri"/>
              </a:rPr>
              <a:t>[ ])    {</a:t>
            </a:r>
            <a:endParaRPr lang="es-AR" b="1" dirty="0">
              <a:latin typeface="Courier New"/>
              <a:ea typeface="Calibri"/>
            </a:endParaRPr>
          </a:p>
          <a:p>
            <a:pPr>
              <a:spcAft>
                <a:spcPts val="0"/>
              </a:spcAft>
            </a:pPr>
            <a:r>
              <a:rPr lang="en-US" b="1" dirty="0">
                <a:latin typeface="Courier New"/>
                <a:ea typeface="Calibri"/>
              </a:rPr>
              <a:t> </a:t>
            </a:r>
            <a:r>
              <a:rPr lang="en-US" b="1" dirty="0" smtClean="0">
                <a:latin typeface="Courier New"/>
                <a:ea typeface="Calibri"/>
              </a:rPr>
              <a:t>  </a:t>
            </a:r>
            <a:r>
              <a:rPr lang="en-US" b="1" dirty="0" err="1" smtClean="0">
                <a:latin typeface="Courier New"/>
                <a:ea typeface="Calibri"/>
              </a:rPr>
              <a:t>VentanaEtiqueta</a:t>
            </a:r>
            <a:r>
              <a:rPr lang="en-US" b="1" dirty="0" smtClean="0">
                <a:latin typeface="Courier New"/>
                <a:ea typeface="Calibri"/>
              </a:rPr>
              <a:t> </a:t>
            </a:r>
            <a:r>
              <a:rPr lang="en-US" b="1" dirty="0">
                <a:latin typeface="Courier New"/>
                <a:ea typeface="Calibri"/>
              </a:rPr>
              <a:t>f= new </a:t>
            </a:r>
            <a:r>
              <a:rPr lang="en-US" b="1" dirty="0" err="1" smtClean="0">
                <a:latin typeface="Courier New"/>
                <a:ea typeface="Calibri"/>
              </a:rPr>
              <a:t>VentanaEtiqueta</a:t>
            </a:r>
            <a:r>
              <a:rPr lang="en-US" b="1" dirty="0" smtClean="0">
                <a:latin typeface="Courier New"/>
                <a:ea typeface="Calibri"/>
              </a:rPr>
              <a:t> () ;</a:t>
            </a:r>
            <a:endParaRPr lang="es-AR" b="1" dirty="0">
              <a:latin typeface="Courier New"/>
              <a:ea typeface="Calibri"/>
            </a:endParaRPr>
          </a:p>
          <a:p>
            <a:pPr>
              <a:spcAft>
                <a:spcPts val="0"/>
              </a:spcAft>
            </a:pPr>
            <a:r>
              <a:rPr lang="en-US" b="1" dirty="0">
                <a:latin typeface="Courier New"/>
                <a:ea typeface="Calibri"/>
              </a:rPr>
              <a:t>  </a:t>
            </a:r>
            <a:r>
              <a:rPr lang="en-US" b="1" dirty="0" smtClean="0">
                <a:latin typeface="Courier New"/>
                <a:ea typeface="Calibri"/>
              </a:rPr>
              <a:t> </a:t>
            </a:r>
            <a:r>
              <a:rPr lang="en-US" b="1" dirty="0" err="1" smtClean="0">
                <a:latin typeface="Courier New"/>
                <a:ea typeface="Calibri"/>
              </a:rPr>
              <a:t>f.setVisible</a:t>
            </a:r>
            <a:r>
              <a:rPr lang="en-US" b="1" dirty="0" smtClean="0">
                <a:latin typeface="Courier New"/>
                <a:ea typeface="Calibri"/>
              </a:rPr>
              <a:t>(true</a:t>
            </a:r>
            <a:r>
              <a:rPr lang="en-US" b="1" dirty="0">
                <a:latin typeface="Courier New"/>
                <a:ea typeface="Calibri"/>
              </a:rPr>
              <a:t>);    </a:t>
            </a:r>
            <a:endParaRPr lang="es-AR" b="1" dirty="0">
              <a:latin typeface="Courier New"/>
              <a:ea typeface="Calibri"/>
            </a:endParaRPr>
          </a:p>
          <a:p>
            <a:pPr>
              <a:spcAft>
                <a:spcPts val="0"/>
              </a:spcAft>
            </a:pPr>
            <a:r>
              <a:rPr lang="en-US" b="1" dirty="0" smtClean="0">
                <a:latin typeface="Courier New"/>
                <a:ea typeface="Calibri"/>
              </a:rPr>
              <a:t> }</a:t>
            </a:r>
            <a:endParaRPr lang="es-AR" b="1" dirty="0">
              <a:latin typeface="Courier New"/>
              <a:ea typeface="Calibri"/>
            </a:endParaRPr>
          </a:p>
          <a:p>
            <a:pPr>
              <a:spcAft>
                <a:spcPts val="0"/>
              </a:spcAft>
            </a:pPr>
            <a:r>
              <a:rPr lang="en-US" b="1" dirty="0">
                <a:latin typeface="Courier New"/>
                <a:ea typeface="Calibri"/>
              </a:rPr>
              <a:t>}</a:t>
            </a:r>
            <a:endParaRPr lang="es-AR" b="1" dirty="0">
              <a:effectLst/>
              <a:latin typeface="Courier New"/>
              <a:ea typeface="Calibri"/>
            </a:endParaRPr>
          </a:p>
        </p:txBody>
      </p:sp>
      <p:sp>
        <p:nvSpPr>
          <p:cNvPr id="7" name="6 Rectángulo"/>
          <p:cNvSpPr/>
          <p:nvPr/>
        </p:nvSpPr>
        <p:spPr>
          <a:xfrm>
            <a:off x="539552" y="5013176"/>
            <a:ext cx="7632848" cy="1815882"/>
          </a:xfrm>
          <a:prstGeom prst="rect">
            <a:avLst/>
          </a:prstGeom>
        </p:spPr>
        <p:txBody>
          <a:bodyPr wrap="square">
            <a:spAutoFit/>
          </a:bodyPr>
          <a:lstStyle/>
          <a:p>
            <a:r>
              <a:rPr lang="es-ES" sz="2800" dirty="0">
                <a:solidFill>
                  <a:schemeClr val="bg1">
                    <a:lumMod val="50000"/>
                  </a:schemeClr>
                </a:solidFill>
                <a:ea typeface="Calibri"/>
                <a:cs typeface="Times New Roman"/>
              </a:rPr>
              <a:t>El objeto ligado a </a:t>
            </a:r>
            <a:r>
              <a:rPr lang="es-ES" sz="2800" b="1" dirty="0">
                <a:solidFill>
                  <a:schemeClr val="bg1">
                    <a:lumMod val="50000"/>
                  </a:schemeClr>
                </a:solidFill>
                <a:latin typeface="Courier New" panose="02070309020205020404" pitchFamily="49" charset="0"/>
                <a:ea typeface="Calibri"/>
                <a:cs typeface="Courier New" panose="02070309020205020404" pitchFamily="49" charset="0"/>
              </a:rPr>
              <a:t>f</a:t>
            </a:r>
            <a:r>
              <a:rPr lang="es-ES" sz="2800" dirty="0">
                <a:solidFill>
                  <a:schemeClr val="bg1">
                    <a:lumMod val="50000"/>
                  </a:schemeClr>
                </a:solidFill>
                <a:ea typeface="Calibri"/>
                <a:cs typeface="Times New Roman"/>
              </a:rPr>
              <a:t> tiene todos los atributos y servicios </a:t>
            </a:r>
            <a:r>
              <a:rPr lang="es-ES" sz="2800" dirty="0" smtClean="0">
                <a:solidFill>
                  <a:schemeClr val="bg1">
                    <a:lumMod val="50000"/>
                  </a:schemeClr>
                </a:solidFill>
                <a:ea typeface="Calibri"/>
                <a:cs typeface="Times New Roman"/>
              </a:rPr>
              <a:t>de la clase </a:t>
            </a:r>
            <a:r>
              <a:rPr lang="es-ES" sz="2800" b="1" dirty="0" err="1" smtClean="0">
                <a:solidFill>
                  <a:schemeClr val="bg1">
                    <a:lumMod val="50000"/>
                  </a:schemeClr>
                </a:solidFill>
                <a:latin typeface="Courier New" panose="02070309020205020404" pitchFamily="49" charset="0"/>
                <a:ea typeface="Calibri"/>
                <a:cs typeface="Courier New" panose="02070309020205020404" pitchFamily="49" charset="0"/>
              </a:rPr>
              <a:t>VentanaEtiqueta</a:t>
            </a:r>
            <a:r>
              <a:rPr lang="es-ES" sz="2800" b="1" dirty="0" smtClean="0">
                <a:solidFill>
                  <a:schemeClr val="bg1">
                    <a:lumMod val="50000"/>
                  </a:schemeClr>
                </a:solidFill>
                <a:ea typeface="Calibri"/>
                <a:cs typeface="Times New Roman"/>
              </a:rPr>
              <a:t>,</a:t>
            </a:r>
            <a:r>
              <a:rPr lang="es-ES" sz="2800" dirty="0" smtClean="0">
                <a:solidFill>
                  <a:schemeClr val="bg1">
                    <a:lumMod val="50000"/>
                  </a:schemeClr>
                </a:solidFill>
                <a:ea typeface="Calibri"/>
                <a:cs typeface="Times New Roman"/>
              </a:rPr>
              <a:t>  </a:t>
            </a:r>
            <a:r>
              <a:rPr lang="es-ES" sz="2800" b="1" dirty="0" err="1" smtClean="0">
                <a:solidFill>
                  <a:schemeClr val="bg1">
                    <a:lumMod val="50000"/>
                  </a:schemeClr>
                </a:solidFill>
                <a:latin typeface="Courier New" panose="02070309020205020404" pitchFamily="49" charset="0"/>
                <a:ea typeface="Calibri"/>
                <a:cs typeface="Courier New" panose="02070309020205020404" pitchFamily="49" charset="0"/>
              </a:rPr>
              <a:t>JFrame</a:t>
            </a:r>
            <a:r>
              <a:rPr lang="es-ES" sz="2800" dirty="0" smtClean="0">
                <a:solidFill>
                  <a:schemeClr val="bg1">
                    <a:lumMod val="50000"/>
                  </a:schemeClr>
                </a:solidFill>
                <a:ea typeface="Calibri"/>
                <a:cs typeface="Times New Roman"/>
              </a:rPr>
              <a:t> </a:t>
            </a:r>
            <a:r>
              <a:rPr lang="es-ES" sz="2800" dirty="0">
                <a:solidFill>
                  <a:schemeClr val="bg1">
                    <a:lumMod val="50000"/>
                  </a:schemeClr>
                </a:solidFill>
                <a:ea typeface="Calibri"/>
                <a:cs typeface="Times New Roman"/>
              </a:rPr>
              <a:t>y de sus ancestros en la jerarquía de herencia. </a:t>
            </a:r>
            <a:endParaRPr lang="es-AR" sz="2800" dirty="0">
              <a:solidFill>
                <a:schemeClr val="bg1">
                  <a:lumMod val="50000"/>
                </a:schemeClr>
              </a:solidFill>
            </a:endParaRPr>
          </a:p>
        </p:txBody>
      </p:sp>
      <p:sp>
        <p:nvSpPr>
          <p:cNvPr id="5" name="4 Rectángulo"/>
          <p:cNvSpPr/>
          <p:nvPr/>
        </p:nvSpPr>
        <p:spPr>
          <a:xfrm>
            <a:off x="971600" y="2636912"/>
            <a:ext cx="23762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4499992" y="2633809"/>
            <a:ext cx="23762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txBox="1">
            <a:spLocks/>
          </p:cNvSpPr>
          <p:nvPr/>
        </p:nvSpPr>
        <p:spPr>
          <a:xfrm>
            <a:off x="683568" y="1"/>
            <a:ext cx="7772400" cy="1124744"/>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s-ES" sz="3600" b="1" smtClean="0"/>
              <a:t>Frames y Etiquetas</a:t>
            </a:r>
            <a:endParaRPr lang="es-AR" sz="3600" b="1" dirty="0"/>
          </a:p>
        </p:txBody>
      </p:sp>
    </p:spTree>
    <p:extLst>
      <p:ext uri="{BB962C8B-B14F-4D97-AF65-F5344CB8AC3E}">
        <p14:creationId xmlns:p14="http://schemas.microsoft.com/office/powerpoint/2010/main" val="34273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776864" cy="4680520"/>
          </a:xfrm>
          <a:solidFill>
            <a:schemeClr val="bg1"/>
          </a:solidFill>
        </p:spPr>
        <p:txBody>
          <a:bodyPr>
            <a:noAutofit/>
          </a:bodyPr>
          <a:lstStyle/>
          <a:p>
            <a:r>
              <a:rPr lang="en-US" b="1" dirty="0" err="1" smtClean="0">
                <a:latin typeface="Courier New" panose="02070309020205020404" pitchFamily="49" charset="0"/>
                <a:cs typeface="Courier New" panose="02070309020205020404" pitchFamily="49" charset="0"/>
              </a:rPr>
              <a:t>setSize</a:t>
            </a:r>
            <a:r>
              <a:rPr lang="en-US" b="1" dirty="0" smtClean="0">
                <a:latin typeface="Courier New" panose="02070309020205020404" pitchFamily="49" charset="0"/>
                <a:cs typeface="Courier New" panose="02070309020205020404" pitchFamily="49" charset="0"/>
              </a:rPr>
              <a:t>(200</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420);</a:t>
            </a:r>
          </a:p>
          <a:p>
            <a:r>
              <a:rPr lang="es-AR" sz="2400" dirty="0"/>
              <a:t>Establece el tamaño del </a:t>
            </a:r>
            <a:r>
              <a:rPr lang="es-AR" sz="2400" dirty="0" err="1"/>
              <a:t>frame</a:t>
            </a:r>
            <a:r>
              <a:rPr lang="es-AR" sz="2400" dirty="0"/>
              <a:t>.</a:t>
            </a:r>
          </a:p>
          <a:p>
            <a:r>
              <a:rPr lang="en-US" b="1" dirty="0" err="1" smtClean="0">
                <a:latin typeface="Courier New" panose="02070309020205020404" pitchFamily="49" charset="0"/>
                <a:cs typeface="Courier New" panose="02070309020205020404" pitchFamily="49" charset="0"/>
              </a:rPr>
              <a:t>etiqueta</a:t>
            </a:r>
            <a:r>
              <a:rPr lang="en-US" b="1" dirty="0">
                <a:latin typeface="Courier New" panose="02070309020205020404" pitchFamily="49" charset="0"/>
                <a:cs typeface="Courier New" panose="02070309020205020404" pitchFamily="49" charset="0"/>
              </a:rPr>
              <a:t>= new </a:t>
            </a:r>
            <a:r>
              <a:rPr lang="en-US" b="1" dirty="0" err="1">
                <a:latin typeface="Courier New" panose="02070309020205020404" pitchFamily="49" charset="0"/>
                <a:cs typeface="Courier New" panose="02070309020205020404" pitchFamily="49" charset="0"/>
              </a:rPr>
              <a:t>JLabel</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Hola</a:t>
            </a:r>
            <a:r>
              <a:rPr lang="en-US" b="1" dirty="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r>
              <a:rPr lang="es-AR" sz="2400" dirty="0"/>
              <a:t>Crea una etiqueta estableciendo su texto.</a:t>
            </a:r>
          </a:p>
          <a:p>
            <a:r>
              <a:rPr lang="en-US" b="1" dirty="0" err="1" smtClean="0">
                <a:latin typeface="Courier New" panose="02070309020205020404" pitchFamily="49" charset="0"/>
                <a:cs typeface="Courier New" panose="02070309020205020404" pitchFamily="49" charset="0"/>
              </a:rPr>
              <a:t>getContentPane</a:t>
            </a:r>
            <a:r>
              <a:rPr lang="en-US" b="1" dirty="0">
                <a:latin typeface="Courier New" panose="02070309020205020404" pitchFamily="49" charset="0"/>
                <a:cs typeface="Courier New" panose="02070309020205020404" pitchFamily="49" charset="0"/>
              </a:rPr>
              <a:t>().add(</a:t>
            </a:r>
            <a:r>
              <a:rPr lang="en-US" b="1" dirty="0" err="1">
                <a:latin typeface="Courier New" panose="02070309020205020404" pitchFamily="49" charset="0"/>
                <a:cs typeface="Courier New" panose="02070309020205020404" pitchFamily="49" charset="0"/>
              </a:rPr>
              <a:t>etiqueta</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s-AR" sz="2400" dirty="0"/>
              <a:t>Recupera el panel del contenido del </a:t>
            </a:r>
            <a:r>
              <a:rPr lang="es-AR" sz="2400" dirty="0" err="1"/>
              <a:t>frame</a:t>
            </a:r>
            <a:r>
              <a:rPr lang="es-AR" sz="2400" dirty="0"/>
              <a:t> e inserta en su interior la etiqueta.</a:t>
            </a:r>
          </a:p>
          <a:p>
            <a:r>
              <a:rPr lang="en-US" b="1" dirty="0" err="1" smtClean="0">
                <a:latin typeface="Courier New" panose="02070309020205020404" pitchFamily="49" charset="0"/>
                <a:cs typeface="Courier New" panose="02070309020205020404" pitchFamily="49" charset="0"/>
              </a:rPr>
              <a:t>setDefaultCloseOperation</a:t>
            </a:r>
            <a:r>
              <a:rPr lang="en-US" b="1" dirty="0" smtClean="0">
                <a:latin typeface="Courier New" panose="02070309020205020404" pitchFamily="49" charset="0"/>
                <a:cs typeface="Courier New" panose="02070309020205020404" pitchFamily="49" charset="0"/>
              </a:rPr>
              <a:t>(EXIT_ON_CLOSE);</a:t>
            </a:r>
          </a:p>
          <a:p>
            <a:pPr lvl="0"/>
            <a:r>
              <a:rPr lang="es-AR" sz="2400" dirty="0"/>
              <a:t>Establece terminar la aplicación cuando el usuario cierre la ventana.  </a:t>
            </a:r>
          </a:p>
          <a:p>
            <a:endParaRPr lang="es-AR" b="1" dirty="0">
              <a:latin typeface="Courier New" panose="02070309020205020404" pitchFamily="49" charset="0"/>
              <a:cs typeface="Courier New" panose="02070309020205020404" pitchFamily="49" charset="0"/>
            </a:endParaRPr>
          </a:p>
        </p:txBody>
      </p:sp>
      <p:sp>
        <p:nvSpPr>
          <p:cNvPr id="7" name="1 Título"/>
          <p:cNvSpPr txBox="1">
            <a:spLocks/>
          </p:cNvSpPr>
          <p:nvPr/>
        </p:nvSpPr>
        <p:spPr>
          <a:xfrm>
            <a:off x="683568" y="1"/>
            <a:ext cx="7772400" cy="1124744"/>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s-ES" sz="3600" b="1" smtClean="0"/>
              <a:t>Frames y Etiquetas</a:t>
            </a:r>
            <a:endParaRPr lang="es-AR" sz="3600" b="1" dirty="0"/>
          </a:p>
        </p:txBody>
      </p:sp>
    </p:spTree>
    <p:extLst>
      <p:ext uri="{BB962C8B-B14F-4D97-AF65-F5344CB8AC3E}">
        <p14:creationId xmlns:p14="http://schemas.microsoft.com/office/powerpoint/2010/main" val="27152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t>Frames</a:t>
            </a:r>
            <a:r>
              <a:rPr lang="es-ES" sz="3600" b="1" dirty="0" smtClean="0"/>
              <a:t> y Etiquetas</a:t>
            </a:r>
            <a:endParaRPr lang="es-AR" sz="3600" b="1" dirty="0"/>
          </a:p>
        </p:txBody>
      </p:sp>
      <p:sp>
        <p:nvSpPr>
          <p:cNvPr id="9" name="2 Subtítulo"/>
          <p:cNvSpPr>
            <a:spLocks noGrp="1"/>
          </p:cNvSpPr>
          <p:nvPr>
            <p:ph type="subTitle" idx="1"/>
          </p:nvPr>
        </p:nvSpPr>
        <p:spPr>
          <a:xfrm>
            <a:off x="467544" y="1340768"/>
            <a:ext cx="7848872" cy="4608512"/>
          </a:xfrm>
          <a:solidFill>
            <a:srgbClr val="FFFFCC"/>
          </a:solidFill>
        </p:spPr>
        <p:txBody>
          <a:bodyPr>
            <a:noAutofit/>
          </a:bodyPr>
          <a:lstStyle/>
          <a:p>
            <a:pPr>
              <a:spcBef>
                <a:spcPts val="0"/>
              </a:spcBef>
            </a:pPr>
            <a:r>
              <a:rPr lang="en-US" altLang="es-AR" b="1" dirty="0">
                <a:latin typeface="Courier New" panose="02070309020205020404" pitchFamily="49" charset="0"/>
              </a:rPr>
              <a:t>import </a:t>
            </a:r>
            <a:r>
              <a:rPr lang="en-US" altLang="es-AR" b="1" dirty="0" err="1">
                <a:latin typeface="Courier New" panose="02070309020205020404" pitchFamily="49" charset="0"/>
              </a:rPr>
              <a:t>java.awt</a:t>
            </a:r>
            <a:r>
              <a:rPr lang="en-US" altLang="es-AR" b="1" dirty="0">
                <a:latin typeface="Courier New" panose="02070309020205020404" pitchFamily="49" charset="0"/>
              </a:rPr>
              <a:t>.*; </a:t>
            </a:r>
          </a:p>
          <a:p>
            <a:pPr>
              <a:spcBef>
                <a:spcPts val="0"/>
              </a:spcBef>
            </a:pPr>
            <a:r>
              <a:rPr lang="en-US" altLang="es-AR" b="1" dirty="0">
                <a:solidFill>
                  <a:srgbClr val="000000"/>
                </a:solidFill>
                <a:latin typeface="Courier New" panose="02070309020205020404" pitchFamily="49" charset="0"/>
              </a:rPr>
              <a:t>import </a:t>
            </a:r>
            <a:r>
              <a:rPr lang="en-US" altLang="es-AR" b="1" dirty="0" err="1">
                <a:solidFill>
                  <a:srgbClr val="000000"/>
                </a:solidFill>
                <a:latin typeface="Courier New" panose="02070309020205020404" pitchFamily="49" charset="0"/>
              </a:rPr>
              <a:t>javax.swing</a:t>
            </a:r>
            <a:r>
              <a:rPr lang="en-US" altLang="es-AR" b="1" dirty="0">
                <a:solidFill>
                  <a:srgbClr val="000000"/>
                </a:solidFill>
                <a:latin typeface="Courier New" panose="02070309020205020404" pitchFamily="49" charset="0"/>
              </a:rPr>
              <a:t>.*; </a:t>
            </a:r>
          </a:p>
          <a:p>
            <a:pPr>
              <a:spcBef>
                <a:spcPts val="0"/>
              </a:spcBef>
            </a:pPr>
            <a:r>
              <a:rPr lang="en-US" altLang="es-AR" b="1" dirty="0">
                <a:solidFill>
                  <a:srgbClr val="000000"/>
                </a:solidFill>
                <a:latin typeface="Courier New" panose="02070309020205020404" pitchFamily="49" charset="0"/>
              </a:rPr>
              <a:t>public class </a:t>
            </a:r>
            <a:r>
              <a:rPr lang="en-US" altLang="es-AR" b="1" dirty="0" err="1">
                <a:solidFill>
                  <a:srgbClr val="000000"/>
                </a:solidFill>
                <a:latin typeface="Courier New" panose="02070309020205020404" pitchFamily="49" charset="0"/>
              </a:rPr>
              <a:t>MiVentanaColor</a:t>
            </a:r>
            <a:r>
              <a:rPr lang="en-US" altLang="es-AR" b="1" dirty="0">
                <a:solidFill>
                  <a:srgbClr val="000000"/>
                </a:solidFill>
                <a:latin typeface="Courier New" panose="02070309020205020404" pitchFamily="49" charset="0"/>
              </a:rPr>
              <a:t> </a:t>
            </a:r>
            <a:r>
              <a:rPr lang="en-US" altLang="es-AR" b="1" dirty="0">
                <a:latin typeface="Courier New" panose="02070309020205020404" pitchFamily="49" charset="0"/>
              </a:rPr>
              <a:t>extends </a:t>
            </a:r>
            <a:r>
              <a:rPr lang="en-US" altLang="es-AR" b="1" dirty="0" err="1">
                <a:latin typeface="Courier New" panose="02070309020205020404" pitchFamily="49" charset="0"/>
              </a:rPr>
              <a:t>JFrame</a:t>
            </a:r>
            <a:r>
              <a:rPr lang="en-US" altLang="es-AR" b="1" dirty="0">
                <a:solidFill>
                  <a:srgbClr val="000000"/>
                </a:solidFill>
                <a:latin typeface="Courier New" panose="02070309020205020404" pitchFamily="49" charset="0"/>
              </a:rPr>
              <a:t>{</a:t>
            </a:r>
          </a:p>
          <a:p>
            <a:pPr>
              <a:spcBef>
                <a:spcPts val="0"/>
              </a:spcBef>
            </a:pPr>
            <a:r>
              <a:rPr lang="en-US" altLang="es-AR" b="1" dirty="0" smtClean="0">
                <a:latin typeface="Courier New" panose="02070309020205020404" pitchFamily="49" charset="0"/>
              </a:rPr>
              <a:t>    </a:t>
            </a:r>
            <a:r>
              <a:rPr lang="en-US" altLang="es-AR" b="1" dirty="0" err="1" smtClean="0">
                <a:latin typeface="Courier New" panose="02070309020205020404" pitchFamily="49" charset="0"/>
              </a:rPr>
              <a:t>JLabel</a:t>
            </a:r>
            <a:r>
              <a:rPr lang="en-US" altLang="es-AR" b="1" dirty="0" smtClean="0">
                <a:latin typeface="Courier New" panose="02070309020205020404" pitchFamily="49" charset="0"/>
              </a:rPr>
              <a:t> </a:t>
            </a:r>
            <a:r>
              <a:rPr lang="en-US" altLang="es-AR" b="1" dirty="0" err="1" smtClean="0">
                <a:latin typeface="Courier New" panose="02070309020205020404" pitchFamily="49" charset="0"/>
              </a:rPr>
              <a:t>etiqueta</a:t>
            </a:r>
            <a:r>
              <a:rPr lang="en-US" altLang="es-AR" b="1" dirty="0" smtClean="0">
                <a:latin typeface="Courier New" panose="02070309020205020404" pitchFamily="49" charset="0"/>
              </a:rPr>
              <a:t>;</a:t>
            </a:r>
          </a:p>
          <a:p>
            <a:pPr>
              <a:spcBef>
                <a:spcPts val="0"/>
              </a:spcBef>
            </a:pPr>
            <a:r>
              <a:rPr lang="en-US" altLang="es-AR" b="1" dirty="0" smtClean="0">
                <a:solidFill>
                  <a:srgbClr val="FF0000"/>
                </a:solidFill>
                <a:latin typeface="Courier New" panose="02070309020205020404" pitchFamily="49" charset="0"/>
              </a:rPr>
              <a:t>    Container panel; </a:t>
            </a:r>
            <a:r>
              <a:rPr lang="en-US" altLang="es-AR" b="1" dirty="0" smtClean="0">
                <a:latin typeface="Courier New" panose="02070309020205020404" pitchFamily="49" charset="0"/>
              </a:rPr>
              <a:t> </a:t>
            </a:r>
            <a:endParaRPr lang="en-US" altLang="es-AR" b="1" dirty="0" smtClean="0">
              <a:solidFill>
                <a:srgbClr val="000000"/>
              </a:solidFill>
              <a:latin typeface="Courier New" panose="02070309020205020404" pitchFamily="49" charset="0"/>
            </a:endParaRPr>
          </a:p>
          <a:p>
            <a:pPr>
              <a:spcBef>
                <a:spcPts val="0"/>
              </a:spcBef>
            </a:pPr>
            <a:r>
              <a:rPr lang="en-US" altLang="es-AR" b="1" dirty="0" smtClean="0">
                <a:solidFill>
                  <a:srgbClr val="000000"/>
                </a:solidFill>
                <a:latin typeface="Courier New" panose="02070309020205020404" pitchFamily="49" charset="0"/>
              </a:rPr>
              <a:t>    </a:t>
            </a:r>
            <a:r>
              <a:rPr lang="en-US" altLang="es-AR" b="1" dirty="0">
                <a:solidFill>
                  <a:srgbClr val="000000"/>
                </a:solidFill>
                <a:latin typeface="Courier New" panose="02070309020205020404" pitchFamily="49" charset="0"/>
              </a:rPr>
              <a:t>public </a:t>
            </a:r>
            <a:r>
              <a:rPr lang="en-US" altLang="es-AR" b="1" dirty="0" err="1">
                <a:solidFill>
                  <a:srgbClr val="000000"/>
                </a:solidFill>
                <a:latin typeface="Courier New" panose="02070309020205020404" pitchFamily="49" charset="0"/>
              </a:rPr>
              <a:t>MiVentanaColor</a:t>
            </a:r>
            <a:r>
              <a:rPr lang="en-US" altLang="es-AR" b="1" dirty="0">
                <a:solidFill>
                  <a:srgbClr val="000000"/>
                </a:solidFill>
                <a:latin typeface="Courier New" panose="02070309020205020404" pitchFamily="49" charset="0"/>
              </a:rPr>
              <a:t>(String </a:t>
            </a:r>
            <a:r>
              <a:rPr lang="en-US" altLang="es-AR" b="1" dirty="0" err="1">
                <a:solidFill>
                  <a:srgbClr val="000000"/>
                </a:solidFill>
                <a:latin typeface="Courier New" panose="02070309020205020404" pitchFamily="49" charset="0"/>
              </a:rPr>
              <a:t>titulo</a:t>
            </a:r>
            <a:r>
              <a:rPr lang="en-US" altLang="es-AR" b="1" dirty="0">
                <a:solidFill>
                  <a:srgbClr val="000000"/>
                </a:solidFill>
                <a:latin typeface="Courier New" panose="02070309020205020404" pitchFamily="49" charset="0"/>
              </a:rPr>
              <a:t>,</a:t>
            </a:r>
          </a:p>
          <a:p>
            <a:pPr>
              <a:spcBef>
                <a:spcPts val="0"/>
              </a:spcBef>
            </a:pPr>
            <a:r>
              <a:rPr lang="en-US" altLang="es-AR" b="1" dirty="0">
                <a:solidFill>
                  <a:srgbClr val="000000"/>
                </a:solidFill>
                <a:latin typeface="Courier New" panose="02070309020205020404" pitchFamily="49" charset="0"/>
              </a:rPr>
              <a:t>                           Color col) {        </a:t>
            </a:r>
          </a:p>
          <a:p>
            <a:pPr>
              <a:spcBef>
                <a:spcPts val="0"/>
              </a:spcBef>
            </a:pPr>
            <a:r>
              <a:rPr lang="en-US" altLang="es-AR" b="1" dirty="0">
                <a:latin typeface="Courier New" panose="02070309020205020404" pitchFamily="49" charset="0"/>
              </a:rPr>
              <a:t>      super(</a:t>
            </a:r>
            <a:r>
              <a:rPr lang="en-US" altLang="es-AR" b="1" dirty="0" err="1">
                <a:latin typeface="Courier New" panose="02070309020205020404" pitchFamily="49" charset="0"/>
              </a:rPr>
              <a:t>titulo</a:t>
            </a:r>
            <a:r>
              <a:rPr lang="en-US" altLang="es-AR" b="1" dirty="0">
                <a:latin typeface="Courier New" panose="02070309020205020404" pitchFamily="49" charset="0"/>
              </a:rPr>
              <a:t>);        </a:t>
            </a:r>
          </a:p>
          <a:p>
            <a:pPr>
              <a:spcBef>
                <a:spcPts val="0"/>
              </a:spcBef>
            </a:pPr>
            <a:r>
              <a:rPr lang="en-US" altLang="es-AR" b="1" dirty="0">
                <a:latin typeface="Courier New" panose="02070309020205020404" pitchFamily="49" charset="0"/>
              </a:rPr>
              <a:t>      </a:t>
            </a:r>
            <a:r>
              <a:rPr lang="en-US" altLang="es-AR" b="1" dirty="0" err="1">
                <a:latin typeface="Courier New" panose="02070309020205020404" pitchFamily="49" charset="0"/>
              </a:rPr>
              <a:t>setSize</a:t>
            </a:r>
            <a:r>
              <a:rPr lang="en-US" altLang="es-AR" b="1" dirty="0">
                <a:latin typeface="Courier New" panose="02070309020205020404" pitchFamily="49" charset="0"/>
              </a:rPr>
              <a:t>(400, 300);</a:t>
            </a:r>
          </a:p>
          <a:p>
            <a:pPr>
              <a:spcBef>
                <a:spcPts val="0"/>
              </a:spcBef>
            </a:pPr>
            <a:r>
              <a:rPr lang="en-US" altLang="es-AR" b="1" dirty="0">
                <a:latin typeface="Courier New" panose="02070309020205020404" pitchFamily="49" charset="0"/>
              </a:rPr>
              <a:t>      </a:t>
            </a:r>
            <a:r>
              <a:rPr lang="en-US" altLang="es-AR" b="1" dirty="0" err="1" smtClean="0">
                <a:latin typeface="Courier New" panose="02070309020205020404" pitchFamily="49" charset="0"/>
              </a:rPr>
              <a:t>etiqueta</a:t>
            </a:r>
            <a:r>
              <a:rPr lang="en-US" altLang="es-AR" b="1" dirty="0" smtClean="0">
                <a:latin typeface="Courier New" panose="02070309020205020404" pitchFamily="49" charset="0"/>
              </a:rPr>
              <a:t> =new </a:t>
            </a:r>
            <a:r>
              <a:rPr lang="en-US" altLang="es-AR" b="1" dirty="0" err="1" smtClean="0">
                <a:latin typeface="Courier New" panose="02070309020205020404" pitchFamily="49" charset="0"/>
              </a:rPr>
              <a:t>JLabel</a:t>
            </a:r>
            <a:r>
              <a:rPr lang="en-US" altLang="es-AR" b="1" dirty="0" smtClean="0">
                <a:latin typeface="Courier New" panose="02070309020205020404" pitchFamily="49" charset="0"/>
              </a:rPr>
              <a:t>(“Panel de </a:t>
            </a:r>
            <a:r>
              <a:rPr lang="en-US" altLang="es-AR" b="1" dirty="0" err="1" smtClean="0">
                <a:latin typeface="Courier New" panose="02070309020205020404" pitchFamily="49" charset="0"/>
              </a:rPr>
              <a:t>contenido</a:t>
            </a:r>
            <a:r>
              <a:rPr lang="en-US" altLang="es-AR" b="1" dirty="0" smtClean="0">
                <a:latin typeface="Courier New" panose="02070309020205020404" pitchFamily="49" charset="0"/>
              </a:rPr>
              <a:t>");</a:t>
            </a:r>
          </a:p>
          <a:p>
            <a:pPr>
              <a:spcBef>
                <a:spcPts val="0"/>
              </a:spcBef>
            </a:pPr>
            <a:r>
              <a:rPr lang="en-US" altLang="es-AR" b="1" dirty="0" smtClean="0">
                <a:solidFill>
                  <a:srgbClr val="FF0000"/>
                </a:solidFill>
                <a:latin typeface="Courier New" panose="02070309020205020404" pitchFamily="49" charset="0"/>
              </a:rPr>
              <a:t>      panel = </a:t>
            </a:r>
            <a:r>
              <a:rPr lang="en-US" altLang="es-AR" b="1" dirty="0" err="1" smtClean="0">
                <a:solidFill>
                  <a:srgbClr val="FF0000"/>
                </a:solidFill>
                <a:latin typeface="Courier New" panose="02070309020205020404" pitchFamily="49" charset="0"/>
              </a:rPr>
              <a:t>getContentPane</a:t>
            </a:r>
            <a:r>
              <a:rPr lang="en-US" altLang="es-AR" b="1" dirty="0" smtClean="0">
                <a:solidFill>
                  <a:srgbClr val="FF0000"/>
                </a:solidFill>
                <a:latin typeface="Courier New" panose="02070309020205020404" pitchFamily="49" charset="0"/>
              </a:rPr>
              <a:t>();</a:t>
            </a:r>
          </a:p>
          <a:p>
            <a:pPr>
              <a:spcBef>
                <a:spcPts val="0"/>
              </a:spcBef>
            </a:pPr>
            <a:r>
              <a:rPr lang="en-US" altLang="es-AR" b="1" dirty="0" smtClean="0">
                <a:solidFill>
                  <a:srgbClr val="000000"/>
                </a:solidFill>
                <a:latin typeface="Courier New" panose="02070309020205020404" pitchFamily="49" charset="0"/>
              </a:rPr>
              <a:t>      </a:t>
            </a:r>
            <a:r>
              <a:rPr lang="en-US" altLang="es-AR" b="1" dirty="0" err="1">
                <a:solidFill>
                  <a:srgbClr val="FF0000"/>
                </a:solidFill>
                <a:latin typeface="Courier New" panose="02070309020205020404" pitchFamily="49" charset="0"/>
              </a:rPr>
              <a:t>panel.setBackground</a:t>
            </a:r>
            <a:r>
              <a:rPr lang="en-US" altLang="es-AR" b="1" dirty="0">
                <a:solidFill>
                  <a:srgbClr val="FF0000"/>
                </a:solidFill>
                <a:latin typeface="Courier New" panose="02070309020205020404" pitchFamily="49" charset="0"/>
              </a:rPr>
              <a:t>(col);</a:t>
            </a:r>
          </a:p>
          <a:p>
            <a:pPr>
              <a:spcBef>
                <a:spcPts val="0"/>
              </a:spcBef>
            </a:pPr>
            <a:r>
              <a:rPr lang="en-US" altLang="es-AR" b="1" dirty="0">
                <a:solidFill>
                  <a:srgbClr val="FF0000"/>
                </a:solidFill>
                <a:latin typeface="Courier New" panose="02070309020205020404" pitchFamily="49" charset="0"/>
              </a:rPr>
              <a:t>      </a:t>
            </a:r>
            <a:r>
              <a:rPr lang="en-US" altLang="es-AR" b="1" dirty="0" err="1">
                <a:solidFill>
                  <a:srgbClr val="FF0000"/>
                </a:solidFill>
                <a:latin typeface="Courier New" panose="02070309020205020404" pitchFamily="49" charset="0"/>
              </a:rPr>
              <a:t>panel.add</a:t>
            </a:r>
            <a:r>
              <a:rPr lang="en-US" altLang="es-AR" b="1" dirty="0">
                <a:solidFill>
                  <a:srgbClr val="FF0000"/>
                </a:solidFill>
                <a:latin typeface="Courier New" panose="02070309020205020404" pitchFamily="49" charset="0"/>
              </a:rPr>
              <a:t>(</a:t>
            </a:r>
            <a:r>
              <a:rPr lang="en-US" altLang="es-AR" b="1" dirty="0" err="1">
                <a:solidFill>
                  <a:srgbClr val="FF0000"/>
                </a:solidFill>
                <a:latin typeface="Courier New" panose="02070309020205020404" pitchFamily="49" charset="0"/>
              </a:rPr>
              <a:t>etiqueta</a:t>
            </a:r>
            <a:r>
              <a:rPr lang="en-US" altLang="es-AR" b="1" dirty="0">
                <a:solidFill>
                  <a:srgbClr val="FF0000"/>
                </a:solidFill>
                <a:latin typeface="Courier New" panose="02070309020205020404" pitchFamily="49" charset="0"/>
              </a:rPr>
              <a:t>); </a:t>
            </a:r>
          </a:p>
          <a:p>
            <a:pPr>
              <a:spcBef>
                <a:spcPts val="0"/>
              </a:spcBef>
            </a:pPr>
            <a:r>
              <a:rPr lang="en-US" altLang="es-AR" b="1" dirty="0">
                <a:solidFill>
                  <a:srgbClr val="000000"/>
                </a:solidFill>
                <a:latin typeface="Courier New" panose="02070309020205020404" pitchFamily="49" charset="0"/>
              </a:rPr>
              <a:t>      </a:t>
            </a:r>
            <a:r>
              <a:rPr lang="en-US" altLang="es-AR" b="1" dirty="0" err="1">
                <a:solidFill>
                  <a:srgbClr val="000000"/>
                </a:solidFill>
                <a:latin typeface="Courier New" panose="02070309020205020404" pitchFamily="49" charset="0"/>
              </a:rPr>
              <a:t>setDefaultCloseOperation</a:t>
            </a:r>
            <a:r>
              <a:rPr lang="en-US" altLang="es-AR" b="1" dirty="0">
                <a:solidFill>
                  <a:srgbClr val="000000"/>
                </a:solidFill>
                <a:latin typeface="Courier New" panose="02070309020205020404" pitchFamily="49" charset="0"/>
              </a:rPr>
              <a:t>(EXIT_ON_CLOSE);</a:t>
            </a:r>
          </a:p>
          <a:p>
            <a:pPr>
              <a:spcBef>
                <a:spcPts val="0"/>
              </a:spcBef>
            </a:pPr>
            <a:r>
              <a:rPr lang="en-US" altLang="es-AR" b="1" dirty="0">
                <a:solidFill>
                  <a:srgbClr val="000000"/>
                </a:solidFill>
                <a:latin typeface="Courier New" panose="02070309020205020404" pitchFamily="49" charset="0"/>
              </a:rPr>
              <a:t>}</a:t>
            </a:r>
          </a:p>
          <a:p>
            <a:pPr>
              <a:spcBef>
                <a:spcPts val="0"/>
              </a:spcBef>
            </a:pPr>
            <a:r>
              <a:rPr lang="en-US" altLang="es-AR" b="1" dirty="0">
                <a:solidFill>
                  <a:srgbClr val="000000"/>
                </a:solidFill>
                <a:latin typeface="Courier New" panose="02070309020205020404" pitchFamily="49" charset="0"/>
              </a:rPr>
              <a:t>}   </a:t>
            </a:r>
          </a:p>
          <a:p>
            <a:endParaRPr lang="es-A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28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t>Frames</a:t>
            </a:r>
            <a:r>
              <a:rPr lang="es-ES" sz="3600" b="1" dirty="0" smtClean="0"/>
              <a:t> y Etiquetas</a:t>
            </a:r>
            <a:endParaRPr lang="es-AR" sz="3600" b="1" dirty="0"/>
          </a:p>
        </p:txBody>
      </p:sp>
      <p:sp>
        <p:nvSpPr>
          <p:cNvPr id="6" name="Rectangle 4"/>
          <p:cNvSpPr>
            <a:spLocks noChangeArrowheads="1"/>
          </p:cNvSpPr>
          <p:nvPr/>
        </p:nvSpPr>
        <p:spPr bwMode="auto">
          <a:xfrm>
            <a:off x="430213" y="1214438"/>
            <a:ext cx="7382147" cy="4093428"/>
          </a:xfrm>
          <a:prstGeom prst="rect">
            <a:avLst/>
          </a:prstGeom>
          <a:solidFill>
            <a:schemeClr val="tx1">
              <a:lumMod val="10000"/>
              <a:lumOff val="90000"/>
            </a:schemeClr>
          </a:solidFill>
          <a:ln>
            <a:noFill/>
          </a:ln>
        </p:spPr>
        <p:txBody>
          <a:bodyPr wrap="square">
            <a:spAutoFit/>
          </a:bodyPr>
          <a:lstStyle>
            <a:lvl1pPr marL="1139825" indent="-11398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AR" sz="2000" b="1" dirty="0">
                <a:solidFill>
                  <a:srgbClr val="FF0000"/>
                </a:solidFill>
                <a:latin typeface="Courier New" panose="02070309020205020404" pitchFamily="49" charset="0"/>
              </a:rPr>
              <a:t>import </a:t>
            </a:r>
            <a:r>
              <a:rPr lang="en-US" altLang="es-AR" sz="2000" b="1" dirty="0" err="1">
                <a:solidFill>
                  <a:srgbClr val="FF0000"/>
                </a:solidFill>
                <a:latin typeface="Courier New" panose="02070309020205020404" pitchFamily="49" charset="0"/>
              </a:rPr>
              <a:t>java.awt</a:t>
            </a:r>
            <a:r>
              <a:rPr lang="en-US" altLang="es-AR" sz="2000" b="1" dirty="0">
                <a:solidFill>
                  <a:srgbClr val="FF0000"/>
                </a:solidFill>
                <a:latin typeface="Courier New" panose="02070309020205020404" pitchFamily="49" charset="0"/>
              </a:rPr>
              <a:t>.*; </a:t>
            </a:r>
          </a:p>
          <a:p>
            <a:pPr eaLnBrk="1" hangingPunct="1"/>
            <a:r>
              <a:rPr lang="en-US" altLang="es-AR" sz="2000" b="1" dirty="0">
                <a:solidFill>
                  <a:srgbClr val="000000"/>
                </a:solidFill>
                <a:latin typeface="Courier New" panose="02070309020205020404" pitchFamily="49" charset="0"/>
              </a:rPr>
              <a:t>class </a:t>
            </a:r>
            <a:r>
              <a:rPr lang="en-US" altLang="es-AR" sz="2000" b="1" dirty="0" err="1">
                <a:solidFill>
                  <a:srgbClr val="000000"/>
                </a:solidFill>
                <a:latin typeface="Courier New" panose="02070309020205020404" pitchFamily="49" charset="0"/>
              </a:rPr>
              <a:t>TercerEjemplo</a:t>
            </a:r>
            <a:r>
              <a:rPr lang="en-US" altLang="es-AR" sz="2000" b="1" dirty="0">
                <a:solidFill>
                  <a:srgbClr val="000000"/>
                </a:solidFill>
                <a:latin typeface="Courier New" panose="02070309020205020404" pitchFamily="49" charset="0"/>
              </a:rPr>
              <a:t> {</a:t>
            </a:r>
          </a:p>
          <a:p>
            <a:pPr eaLnBrk="1" hangingPunct="1"/>
            <a:r>
              <a:rPr lang="en-US" altLang="es-AR" sz="2000" b="1" dirty="0">
                <a:solidFill>
                  <a:srgbClr val="000000"/>
                </a:solidFill>
                <a:latin typeface="Courier New" panose="02070309020205020404" pitchFamily="49" charset="0"/>
              </a:rPr>
              <a:t>  public static </a:t>
            </a:r>
            <a:r>
              <a:rPr lang="en-US" altLang="es-AR" sz="2000" b="1" dirty="0" smtClean="0">
                <a:solidFill>
                  <a:srgbClr val="000000"/>
                </a:solidFill>
                <a:latin typeface="Courier New" panose="02070309020205020404" pitchFamily="49" charset="0"/>
              </a:rPr>
              <a:t>void </a:t>
            </a:r>
            <a:r>
              <a:rPr lang="en-US" altLang="es-AR" sz="2000" b="1" dirty="0">
                <a:solidFill>
                  <a:srgbClr val="000000"/>
                </a:solidFill>
                <a:latin typeface="Courier New" panose="02070309020205020404" pitchFamily="49" charset="0"/>
              </a:rPr>
              <a:t>main(String </a:t>
            </a:r>
            <a:r>
              <a:rPr lang="en-US" altLang="es-AR" sz="2000" b="1" dirty="0" err="1">
                <a:solidFill>
                  <a:srgbClr val="000000"/>
                </a:solidFill>
                <a:latin typeface="Courier New" panose="02070309020205020404" pitchFamily="49" charset="0"/>
              </a:rPr>
              <a:t>args</a:t>
            </a:r>
            <a:r>
              <a:rPr lang="en-US" altLang="es-AR" sz="2000" b="1" dirty="0">
                <a:solidFill>
                  <a:srgbClr val="000000"/>
                </a:solidFill>
                <a:latin typeface="Courier New" panose="02070309020205020404" pitchFamily="49" charset="0"/>
              </a:rPr>
              <a:t>[ ])    {</a:t>
            </a:r>
          </a:p>
          <a:p>
            <a:pPr eaLnBrk="1" hangingPunct="1"/>
            <a:r>
              <a:rPr lang="en-US" altLang="es-AR" sz="2000" b="1" dirty="0">
                <a:solidFill>
                  <a:srgbClr val="000000"/>
                </a:solidFill>
                <a:latin typeface="Courier New" panose="02070309020205020404" pitchFamily="49" charset="0"/>
              </a:rPr>
              <a:t>  </a:t>
            </a:r>
            <a:r>
              <a:rPr lang="en-US" altLang="es-AR" sz="2000" b="1" dirty="0" err="1">
                <a:solidFill>
                  <a:srgbClr val="000000"/>
                </a:solidFill>
                <a:latin typeface="Courier New" panose="02070309020205020404" pitchFamily="49" charset="0"/>
              </a:rPr>
              <a:t>MiVentanaColor</a:t>
            </a:r>
            <a:r>
              <a:rPr lang="en-US" altLang="es-AR" sz="2000" b="1" dirty="0">
                <a:solidFill>
                  <a:srgbClr val="000000"/>
                </a:solidFill>
                <a:latin typeface="Courier New" panose="02070309020205020404" pitchFamily="49" charset="0"/>
              </a:rPr>
              <a:t> f1= new </a:t>
            </a:r>
          </a:p>
          <a:p>
            <a:pPr eaLnBrk="1" hangingPunct="1"/>
            <a:r>
              <a:rPr lang="en-US" altLang="es-AR" sz="2000" b="1" dirty="0">
                <a:solidFill>
                  <a:srgbClr val="000000"/>
                </a:solidFill>
                <a:latin typeface="Courier New" panose="02070309020205020404" pitchFamily="49" charset="0"/>
              </a:rPr>
              <a:t>       </a:t>
            </a:r>
            <a:r>
              <a:rPr lang="en-US" altLang="es-AR" sz="2000" b="1" dirty="0" err="1">
                <a:solidFill>
                  <a:srgbClr val="000000"/>
                </a:solidFill>
                <a:latin typeface="Courier New" panose="02070309020205020404" pitchFamily="49" charset="0"/>
              </a:rPr>
              <a:t>MiVentanaColor</a:t>
            </a:r>
            <a:r>
              <a:rPr lang="en-US" altLang="es-AR" sz="2000" b="1" dirty="0" smtClean="0">
                <a:solidFill>
                  <a:srgbClr val="000000"/>
                </a:solidFill>
                <a:latin typeface="Courier New" panose="02070309020205020404" pitchFamily="49" charset="0"/>
              </a:rPr>
              <a:t>(</a:t>
            </a:r>
            <a:r>
              <a:rPr lang="en-US" sz="2000" b="1" dirty="0">
                <a:latin typeface="Courier New"/>
                <a:ea typeface="Calibri"/>
              </a:rPr>
              <a:t>"</a:t>
            </a:r>
            <a:r>
              <a:rPr lang="en-US" altLang="es-AR" sz="2000" b="1" dirty="0" err="1" smtClean="0">
                <a:solidFill>
                  <a:srgbClr val="000000"/>
                </a:solidFill>
                <a:latin typeface="Courier New" panose="02070309020205020404" pitchFamily="49" charset="0"/>
              </a:rPr>
              <a:t>Una</a:t>
            </a:r>
            <a:r>
              <a:rPr lang="en-US" altLang="es-AR" sz="2000" b="1" dirty="0" smtClean="0">
                <a:solidFill>
                  <a:srgbClr val="000000"/>
                </a:solidFill>
                <a:latin typeface="Courier New" panose="02070309020205020404" pitchFamily="49" charset="0"/>
              </a:rPr>
              <a:t> </a:t>
            </a:r>
            <a:r>
              <a:rPr lang="en-US" altLang="es-AR" sz="2000" b="1" dirty="0" err="1" smtClean="0">
                <a:solidFill>
                  <a:srgbClr val="000000"/>
                </a:solidFill>
                <a:latin typeface="Courier New" panose="02070309020205020404" pitchFamily="49" charset="0"/>
              </a:rPr>
              <a:t>ventana</a:t>
            </a:r>
            <a:r>
              <a:rPr lang="en-US" sz="2000" b="1" dirty="0">
                <a:latin typeface="Courier New"/>
                <a:ea typeface="Calibri"/>
              </a:rPr>
              <a:t>"</a:t>
            </a:r>
            <a:r>
              <a:rPr lang="en-US" altLang="es-AR" sz="2000" b="1" dirty="0" smtClean="0">
                <a:solidFill>
                  <a:srgbClr val="000000"/>
                </a:solidFill>
                <a:latin typeface="Courier New" panose="02070309020205020404" pitchFamily="49" charset="0"/>
              </a:rPr>
              <a:t>,                   </a:t>
            </a:r>
            <a:r>
              <a:rPr lang="en-US" altLang="es-AR" sz="2000" b="1" dirty="0" err="1">
                <a:solidFill>
                  <a:srgbClr val="FF0000"/>
                </a:solidFill>
                <a:latin typeface="Courier New" panose="02070309020205020404" pitchFamily="49" charset="0"/>
              </a:rPr>
              <a:t>Color.BLUE</a:t>
            </a:r>
            <a:r>
              <a:rPr lang="en-US" altLang="es-AR" sz="2000" b="1" dirty="0">
                <a:solidFill>
                  <a:srgbClr val="000000"/>
                </a:solidFill>
                <a:latin typeface="Courier New" panose="02070309020205020404" pitchFamily="49" charset="0"/>
              </a:rPr>
              <a:t>);</a:t>
            </a:r>
          </a:p>
          <a:p>
            <a:pPr eaLnBrk="1" hangingPunct="1"/>
            <a:r>
              <a:rPr lang="en-US" altLang="es-AR" sz="2000" b="1" dirty="0">
                <a:solidFill>
                  <a:srgbClr val="000000"/>
                </a:solidFill>
                <a:latin typeface="Courier New" panose="02070309020205020404" pitchFamily="49" charset="0"/>
              </a:rPr>
              <a:t>  f1.setVisible(true</a:t>
            </a:r>
            <a:r>
              <a:rPr lang="en-US" altLang="es-AR" sz="2000" b="1" dirty="0" smtClean="0">
                <a:solidFill>
                  <a:srgbClr val="000000"/>
                </a:solidFill>
                <a:latin typeface="Courier New" panose="02070309020205020404" pitchFamily="49" charset="0"/>
              </a:rPr>
              <a:t>);</a:t>
            </a:r>
            <a:endParaRPr lang="en-US" altLang="es-AR" sz="2000" b="1" dirty="0">
              <a:solidFill>
                <a:srgbClr val="000000"/>
              </a:solidFill>
              <a:latin typeface="Courier New" panose="02070309020205020404" pitchFamily="49" charset="0"/>
            </a:endParaRPr>
          </a:p>
          <a:p>
            <a:pPr eaLnBrk="1" hangingPunct="1"/>
            <a:r>
              <a:rPr lang="en-US" altLang="es-AR" sz="2000" b="1" dirty="0">
                <a:solidFill>
                  <a:srgbClr val="000000"/>
                </a:solidFill>
                <a:latin typeface="Courier New" panose="02070309020205020404" pitchFamily="49" charset="0"/>
              </a:rPr>
              <a:t>  </a:t>
            </a:r>
            <a:r>
              <a:rPr lang="en-US" altLang="es-AR" sz="2000" b="1" dirty="0" err="1">
                <a:solidFill>
                  <a:srgbClr val="000000"/>
                </a:solidFill>
                <a:latin typeface="Courier New" panose="02070309020205020404" pitchFamily="49" charset="0"/>
              </a:rPr>
              <a:t>MiVentanaColor</a:t>
            </a:r>
            <a:r>
              <a:rPr lang="en-US" altLang="es-AR" sz="2000" b="1" dirty="0">
                <a:solidFill>
                  <a:srgbClr val="000000"/>
                </a:solidFill>
                <a:latin typeface="Courier New" panose="02070309020205020404" pitchFamily="49" charset="0"/>
              </a:rPr>
              <a:t> f2= new </a:t>
            </a:r>
          </a:p>
          <a:p>
            <a:pPr eaLnBrk="1" hangingPunct="1"/>
            <a:r>
              <a:rPr lang="en-US" altLang="es-AR" sz="2000" b="1" dirty="0">
                <a:solidFill>
                  <a:srgbClr val="000000"/>
                </a:solidFill>
                <a:latin typeface="Courier New" panose="02070309020205020404" pitchFamily="49" charset="0"/>
              </a:rPr>
              <a:t>       </a:t>
            </a:r>
            <a:r>
              <a:rPr lang="en-US" altLang="es-AR" sz="2000" b="1" dirty="0" err="1">
                <a:solidFill>
                  <a:srgbClr val="000000"/>
                </a:solidFill>
                <a:latin typeface="Courier New" panose="02070309020205020404" pitchFamily="49" charset="0"/>
              </a:rPr>
              <a:t>MiVentanaColor</a:t>
            </a:r>
            <a:r>
              <a:rPr lang="en-US" altLang="es-AR" sz="2000" b="1" dirty="0" smtClean="0">
                <a:solidFill>
                  <a:srgbClr val="000000"/>
                </a:solidFill>
                <a:latin typeface="Courier New" panose="02070309020205020404" pitchFamily="49" charset="0"/>
              </a:rPr>
              <a:t>(</a:t>
            </a:r>
            <a:r>
              <a:rPr lang="en-US" sz="2000" b="1" dirty="0">
                <a:latin typeface="Courier New"/>
                <a:ea typeface="Calibri"/>
              </a:rPr>
              <a:t>"</a:t>
            </a:r>
            <a:r>
              <a:rPr lang="en-US" altLang="es-AR" sz="2000" b="1" dirty="0" err="1" smtClean="0">
                <a:solidFill>
                  <a:srgbClr val="000000"/>
                </a:solidFill>
                <a:latin typeface="Courier New" panose="02070309020205020404" pitchFamily="49" charset="0"/>
              </a:rPr>
              <a:t>Otra</a:t>
            </a:r>
            <a:r>
              <a:rPr lang="en-US" altLang="es-AR" sz="2000" b="1" dirty="0" smtClean="0">
                <a:solidFill>
                  <a:srgbClr val="000000"/>
                </a:solidFill>
                <a:latin typeface="Courier New" panose="02070309020205020404" pitchFamily="49" charset="0"/>
              </a:rPr>
              <a:t> </a:t>
            </a:r>
            <a:r>
              <a:rPr lang="en-US" altLang="es-AR" sz="2000" b="1" dirty="0" err="1" smtClean="0">
                <a:solidFill>
                  <a:srgbClr val="000000"/>
                </a:solidFill>
                <a:latin typeface="Courier New" panose="02070309020205020404" pitchFamily="49" charset="0"/>
              </a:rPr>
              <a:t>ventana</a:t>
            </a:r>
            <a:r>
              <a:rPr lang="en-US" sz="2000" b="1" dirty="0">
                <a:latin typeface="Courier New"/>
                <a:ea typeface="Calibri"/>
              </a:rPr>
              <a:t>"</a:t>
            </a:r>
            <a:r>
              <a:rPr lang="en-US" altLang="es-AR" sz="2000" b="1" dirty="0" smtClean="0">
                <a:solidFill>
                  <a:srgbClr val="000000"/>
                </a:solidFill>
                <a:latin typeface="Courier New" panose="02070309020205020404" pitchFamily="49" charset="0"/>
              </a:rPr>
              <a:t>,                   </a:t>
            </a:r>
            <a:r>
              <a:rPr lang="en-US" altLang="es-AR" sz="2000" b="1" dirty="0" err="1">
                <a:solidFill>
                  <a:srgbClr val="FF0000"/>
                </a:solidFill>
                <a:latin typeface="Courier New" panose="02070309020205020404" pitchFamily="49" charset="0"/>
              </a:rPr>
              <a:t>Color.RED</a:t>
            </a:r>
            <a:r>
              <a:rPr lang="en-US" altLang="es-AR" sz="2000" b="1" dirty="0">
                <a:solidFill>
                  <a:srgbClr val="000000"/>
                </a:solidFill>
                <a:latin typeface="Courier New" panose="02070309020205020404" pitchFamily="49" charset="0"/>
              </a:rPr>
              <a:t>);</a:t>
            </a:r>
          </a:p>
          <a:p>
            <a:pPr eaLnBrk="1" hangingPunct="1"/>
            <a:r>
              <a:rPr lang="en-US" altLang="es-AR" sz="2000" b="1" dirty="0">
                <a:solidFill>
                  <a:srgbClr val="000000"/>
                </a:solidFill>
                <a:latin typeface="Courier New" panose="02070309020205020404" pitchFamily="49" charset="0"/>
              </a:rPr>
              <a:t>  f2.setVisible(true);</a:t>
            </a:r>
          </a:p>
          <a:p>
            <a:pPr eaLnBrk="1" hangingPunct="1"/>
            <a:r>
              <a:rPr lang="en-US" altLang="es-AR" sz="2000" b="1" dirty="0">
                <a:solidFill>
                  <a:srgbClr val="000000"/>
                </a:solidFill>
                <a:latin typeface="Courier New" panose="02070309020205020404" pitchFamily="49" charset="0"/>
              </a:rPr>
              <a:t>  }</a:t>
            </a:r>
          </a:p>
          <a:p>
            <a:pPr eaLnBrk="1" hangingPunct="1"/>
            <a:r>
              <a:rPr lang="en-US" altLang="es-AR" sz="2000" b="1" dirty="0" smtClean="0">
                <a:solidFill>
                  <a:srgbClr val="000000"/>
                </a:solidFill>
                <a:latin typeface="Courier New" panose="02070309020205020404" pitchFamily="49" charset="0"/>
              </a:rPr>
              <a:t>}</a:t>
            </a:r>
            <a:endParaRPr lang="en-US" altLang="es-AR" b="1" dirty="0">
              <a:latin typeface="Courier New" panose="02070309020205020404" pitchFamily="49" charset="0"/>
            </a:endParaRP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673" y="3072383"/>
            <a:ext cx="1549323" cy="115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299" y="3501008"/>
            <a:ext cx="1526460" cy="11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Subtítulo"/>
          <p:cNvSpPr>
            <a:spLocks noGrp="1"/>
          </p:cNvSpPr>
          <p:nvPr>
            <p:ph type="subTitle" idx="1"/>
          </p:nvPr>
        </p:nvSpPr>
        <p:spPr>
          <a:xfrm>
            <a:off x="435165" y="5450741"/>
            <a:ext cx="7344816" cy="3600400"/>
          </a:xfrm>
        </p:spPr>
        <p:txBody>
          <a:bodyPr>
            <a:normAutofit/>
          </a:bodyPr>
          <a:lstStyle/>
          <a:p>
            <a:pPr algn="l"/>
            <a:r>
              <a:rPr lang="es-AR" sz="2800" dirty="0" smtClean="0">
                <a:solidFill>
                  <a:schemeClr val="tx1"/>
                </a:solidFill>
              </a:rPr>
              <a:t>El paquete AWT incluye una clase </a:t>
            </a:r>
            <a:r>
              <a:rPr lang="es-AR" sz="2800" b="1" dirty="0" smtClean="0">
                <a:solidFill>
                  <a:schemeClr val="tx1"/>
                </a:solidFill>
                <a:latin typeface="Courier New" panose="02070309020205020404" pitchFamily="49" charset="0"/>
                <a:cs typeface="Courier New" panose="02070309020205020404" pitchFamily="49" charset="0"/>
              </a:rPr>
              <a:t>Color</a:t>
            </a:r>
            <a:r>
              <a:rPr lang="es-AR" sz="2800" dirty="0" smtClean="0">
                <a:solidFill>
                  <a:schemeClr val="tx1"/>
                </a:solidFill>
              </a:rPr>
              <a:t> que permite crear </a:t>
            </a:r>
            <a:r>
              <a:rPr lang="es-AR" sz="2800" smtClean="0">
                <a:solidFill>
                  <a:schemeClr val="tx1"/>
                </a:solidFill>
              </a:rPr>
              <a:t>objetos y </a:t>
            </a:r>
            <a:r>
              <a:rPr lang="es-AR" sz="2800" dirty="0" smtClean="0">
                <a:solidFill>
                  <a:schemeClr val="tx1"/>
                </a:solidFill>
              </a:rPr>
              <a:t>brinda además </a:t>
            </a:r>
            <a:r>
              <a:rPr lang="es-AR" sz="2800" smtClean="0">
                <a:solidFill>
                  <a:schemeClr val="tx1"/>
                </a:solidFill>
              </a:rPr>
              <a:t>algunos valores </a:t>
            </a:r>
            <a:r>
              <a:rPr lang="es-AR" sz="2800" dirty="0" smtClean="0">
                <a:solidFill>
                  <a:schemeClr val="tx1"/>
                </a:solidFill>
              </a:rPr>
              <a:t>predefinidos. </a:t>
            </a:r>
            <a:endParaRPr lang="es-AR" sz="2800" dirty="0" smtClean="0">
              <a:solidFill>
                <a:schemeClr val="tx1"/>
              </a:solidFill>
            </a:endParaRPr>
          </a:p>
        </p:txBody>
      </p:sp>
    </p:spTree>
    <p:extLst>
      <p:ext uri="{BB962C8B-B14F-4D97-AF65-F5344CB8AC3E}">
        <p14:creationId xmlns:p14="http://schemas.microsoft.com/office/powerpoint/2010/main" val="32081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blinds(horizontal)">
                                      <p:cBhvr>
                                        <p:cTn id="18" dur="500"/>
                                        <p:tgtEl>
                                          <p:spTgt spid="6">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blinds(horizontal)">
                                      <p:cBhvr>
                                        <p:cTn id="21" dur="500"/>
                                        <p:tgtEl>
                                          <p:spTgt spid="6">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blinds(horizontal)">
                                      <p:cBhvr>
                                        <p:cTn id="24" dur="500"/>
                                        <p:tgtEl>
                                          <p:spTgt spid="6">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683568" y="1"/>
            <a:ext cx="7772400" cy="1124744"/>
          </a:xfrm>
        </p:spPr>
        <p:txBody>
          <a:bodyPr>
            <a:normAutofit/>
          </a:bodyPr>
          <a:lstStyle/>
          <a:p>
            <a:pPr algn="ctr"/>
            <a:r>
              <a:rPr lang="es-ES" sz="3600" b="1" dirty="0" err="1" smtClean="0">
                <a:latin typeface="Courier New" panose="02070309020205020404" pitchFamily="49" charset="0"/>
                <a:cs typeface="Courier New" panose="02070309020205020404" pitchFamily="49" charset="0"/>
              </a:rPr>
              <a:t>JLabel</a:t>
            </a:r>
            <a:endParaRPr lang="es-AR" sz="3600" b="1" dirty="0">
              <a:latin typeface="Courier New" panose="02070309020205020404" pitchFamily="49" charset="0"/>
              <a:cs typeface="Courier New" panose="02070309020205020404" pitchFamily="49" charset="0"/>
            </a:endParaRPr>
          </a:p>
        </p:txBody>
      </p:sp>
      <p:sp>
        <p:nvSpPr>
          <p:cNvPr id="6" name="2 Subtítulo"/>
          <p:cNvSpPr>
            <a:spLocks noGrp="1"/>
          </p:cNvSpPr>
          <p:nvPr>
            <p:ph type="subTitle" idx="1"/>
          </p:nvPr>
        </p:nvSpPr>
        <p:spPr>
          <a:xfrm>
            <a:off x="539552" y="1412776"/>
            <a:ext cx="7344816" cy="3600400"/>
          </a:xfrm>
        </p:spPr>
        <p:txBody>
          <a:bodyPr>
            <a:normAutofit/>
          </a:bodyPr>
          <a:lstStyle/>
          <a:p>
            <a:pPr algn="l"/>
            <a:r>
              <a:rPr lang="es-AR" sz="3200" dirty="0" smtClean="0"/>
              <a:t>La </a:t>
            </a:r>
            <a:r>
              <a:rPr lang="es-AR" sz="3200" b="1" dirty="0" smtClean="0">
                <a:solidFill>
                  <a:srgbClr val="0070C0"/>
                </a:solidFill>
              </a:rPr>
              <a:t>imagen</a:t>
            </a:r>
            <a:r>
              <a:rPr lang="es-AR" sz="3200" dirty="0" smtClean="0"/>
              <a:t> puede establecerse usando el contenido de un archivo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068960"/>
            <a:ext cx="385762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34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Interfaces Gráficas de Usuario</a:t>
            </a:r>
            <a:endParaRPr lang="es-AR" sz="3600" b="1" dirty="0"/>
          </a:p>
        </p:txBody>
      </p:sp>
      <p:sp>
        <p:nvSpPr>
          <p:cNvPr id="3" name="2 Subtítulo"/>
          <p:cNvSpPr>
            <a:spLocks noGrp="1"/>
          </p:cNvSpPr>
          <p:nvPr>
            <p:ph type="subTitle" idx="1"/>
          </p:nvPr>
        </p:nvSpPr>
        <p:spPr>
          <a:xfrm>
            <a:off x="467544" y="1556792"/>
            <a:ext cx="7776864" cy="4752528"/>
          </a:xfrm>
        </p:spPr>
        <p:txBody>
          <a:bodyPr>
            <a:normAutofit/>
          </a:bodyPr>
          <a:lstStyle/>
          <a:p>
            <a:r>
              <a:rPr lang="en-US" sz="2800" dirty="0" err="1"/>
              <a:t>Una</a:t>
            </a:r>
            <a:r>
              <a:rPr lang="en-US" sz="2800" dirty="0"/>
              <a:t> GUI se </a:t>
            </a:r>
            <a:r>
              <a:rPr lang="en-US" sz="2800" dirty="0" err="1"/>
              <a:t>construye</a:t>
            </a:r>
            <a:r>
              <a:rPr lang="en-US" sz="2800" dirty="0"/>
              <a:t> a </a:t>
            </a:r>
            <a:r>
              <a:rPr lang="en-US" sz="2800" dirty="0" err="1"/>
              <a:t>partir</a:t>
            </a:r>
            <a:r>
              <a:rPr lang="en-US" sz="2800" dirty="0"/>
              <a:t> de </a:t>
            </a:r>
            <a:r>
              <a:rPr lang="en-US" sz="2800" dirty="0" err="1"/>
              <a:t>una</a:t>
            </a:r>
            <a:r>
              <a:rPr lang="en-US" sz="2800" dirty="0"/>
              <a:t> </a:t>
            </a:r>
            <a:r>
              <a:rPr lang="en-US" sz="2800" b="1" dirty="0" err="1"/>
              <a:t>colección</a:t>
            </a:r>
            <a:r>
              <a:rPr lang="en-US" sz="2800" b="1" dirty="0"/>
              <a:t> de</a:t>
            </a:r>
            <a:r>
              <a:rPr lang="en-US" sz="2800" dirty="0"/>
              <a:t> </a:t>
            </a:r>
            <a:r>
              <a:rPr lang="en-US" sz="2800" b="1" dirty="0" err="1"/>
              <a:t>componentes</a:t>
            </a:r>
            <a:r>
              <a:rPr lang="en-US" sz="2800" b="1" dirty="0"/>
              <a:t> </a:t>
            </a:r>
            <a:r>
              <a:rPr lang="en-US" sz="2800" dirty="0"/>
              <a:t>con </a:t>
            </a:r>
            <a:r>
              <a:rPr lang="en-US" sz="2800" dirty="0" err="1"/>
              <a:t>una</a:t>
            </a:r>
            <a:r>
              <a:rPr lang="en-US" sz="2800" dirty="0"/>
              <a:t> </a:t>
            </a:r>
            <a:r>
              <a:rPr lang="en-US" sz="2800" b="1" dirty="0" err="1"/>
              <a:t>representación</a:t>
            </a:r>
            <a:r>
              <a:rPr lang="en-US" sz="2800" b="1" dirty="0"/>
              <a:t> </a:t>
            </a:r>
            <a:r>
              <a:rPr lang="en-US" sz="2800" b="1" dirty="0" err="1"/>
              <a:t>gráfica</a:t>
            </a:r>
            <a:r>
              <a:rPr lang="en-US" sz="2800" dirty="0"/>
              <a:t>. </a:t>
            </a:r>
            <a:endParaRPr lang="en-US" sz="2800" dirty="0" smtClean="0"/>
          </a:p>
          <a:p>
            <a:r>
              <a:rPr lang="en-US" sz="2800" dirty="0" err="1" smtClean="0"/>
              <a:t>Algunas</a:t>
            </a:r>
            <a:r>
              <a:rPr lang="en-US" sz="2800" dirty="0" smtClean="0"/>
              <a:t> </a:t>
            </a:r>
            <a:r>
              <a:rPr lang="en-US" sz="2800" dirty="0" err="1"/>
              <a:t>componentes</a:t>
            </a:r>
            <a:r>
              <a:rPr lang="en-US" sz="2800" dirty="0"/>
              <a:t> </a:t>
            </a:r>
            <a:r>
              <a:rPr lang="en-US" sz="2800" dirty="0" err="1"/>
              <a:t>tienen</a:t>
            </a:r>
            <a:r>
              <a:rPr lang="en-US" sz="2800" dirty="0"/>
              <a:t> la </a:t>
            </a:r>
            <a:r>
              <a:rPr lang="en-US" sz="2800" dirty="0" err="1"/>
              <a:t>capacidad</a:t>
            </a:r>
            <a:r>
              <a:rPr lang="en-US" sz="2800" dirty="0"/>
              <a:t> para </a:t>
            </a:r>
            <a:r>
              <a:rPr lang="en-US" sz="2800" b="1" dirty="0" err="1"/>
              <a:t>percibir</a:t>
            </a:r>
            <a:r>
              <a:rPr lang="en-US" sz="2800" b="1" dirty="0"/>
              <a:t> </a:t>
            </a:r>
            <a:r>
              <a:rPr lang="en-US" sz="2800" b="1" dirty="0" err="1"/>
              <a:t>eventos</a:t>
            </a:r>
            <a:r>
              <a:rPr lang="en-US" sz="2800" dirty="0"/>
              <a:t> </a:t>
            </a:r>
            <a:r>
              <a:rPr lang="en-US" sz="2800" dirty="0" err="1"/>
              <a:t>generados</a:t>
            </a:r>
            <a:r>
              <a:rPr lang="en-US" sz="2800" dirty="0"/>
              <a:t> </a:t>
            </a:r>
            <a:r>
              <a:rPr lang="en-US" sz="2800" dirty="0" err="1"/>
              <a:t>por</a:t>
            </a:r>
            <a:r>
              <a:rPr lang="en-US" sz="2800" dirty="0"/>
              <a:t> </a:t>
            </a:r>
            <a:r>
              <a:rPr lang="en-US" sz="2800" dirty="0" err="1"/>
              <a:t>las</a:t>
            </a:r>
            <a:r>
              <a:rPr lang="en-US" sz="2800" dirty="0"/>
              <a:t> </a:t>
            </a:r>
            <a:r>
              <a:rPr lang="en-US" sz="2800" dirty="0" err="1"/>
              <a:t>acciones</a:t>
            </a:r>
            <a:r>
              <a:rPr lang="en-US" sz="2800" dirty="0"/>
              <a:t> del </a:t>
            </a:r>
            <a:r>
              <a:rPr lang="en-US" sz="2800" dirty="0" err="1" smtClean="0"/>
              <a:t>usuario</a:t>
            </a:r>
            <a:r>
              <a:rPr lang="en-US" sz="2800" dirty="0"/>
              <a:t> </a:t>
            </a:r>
            <a:r>
              <a:rPr lang="en-US" sz="2800" dirty="0" smtClean="0"/>
              <a:t>y </a:t>
            </a:r>
            <a:r>
              <a:rPr lang="en-US" sz="2800" b="1" dirty="0" err="1" smtClean="0"/>
              <a:t>reaccionar</a:t>
            </a:r>
            <a:r>
              <a:rPr lang="en-US" sz="2800" dirty="0" smtClean="0"/>
              <a:t> en </a:t>
            </a:r>
            <a:r>
              <a:rPr lang="en-US" sz="2800" dirty="0" err="1" smtClean="0"/>
              <a:t>respuesta</a:t>
            </a:r>
            <a:r>
              <a:rPr lang="en-US" sz="2800" dirty="0" smtClean="0"/>
              <a:t> a </a:t>
            </a:r>
            <a:r>
              <a:rPr lang="en-US" sz="2800" dirty="0" err="1" smtClean="0"/>
              <a:t>ese</a:t>
            </a:r>
            <a:r>
              <a:rPr lang="en-US" sz="2800" dirty="0" smtClean="0"/>
              <a:t> </a:t>
            </a:r>
            <a:r>
              <a:rPr lang="en-US" sz="2800" dirty="0" err="1" smtClean="0"/>
              <a:t>evento</a:t>
            </a:r>
            <a:r>
              <a:rPr lang="en-US" sz="2800" dirty="0" smtClean="0"/>
              <a:t>.  </a:t>
            </a:r>
          </a:p>
          <a:p>
            <a:r>
              <a:rPr lang="en-US" sz="2800" dirty="0" smtClean="0"/>
              <a:t>La </a:t>
            </a:r>
            <a:r>
              <a:rPr lang="en-US" sz="2800" dirty="0" err="1"/>
              <a:t>creación</a:t>
            </a:r>
            <a:r>
              <a:rPr lang="en-US" sz="2800" dirty="0"/>
              <a:t> de </a:t>
            </a:r>
            <a:r>
              <a:rPr lang="en-US" sz="2800" b="1" dirty="0" err="1"/>
              <a:t>componentes</a:t>
            </a:r>
            <a:r>
              <a:rPr lang="en-US" sz="2800" b="1" dirty="0"/>
              <a:t> </a:t>
            </a:r>
            <a:r>
              <a:rPr lang="en-US" sz="2800" b="1" dirty="0" err="1"/>
              <a:t>reactivas</a:t>
            </a:r>
            <a:r>
              <a:rPr lang="en-US" sz="2800" b="1" dirty="0"/>
              <a:t> </a:t>
            </a:r>
            <a:r>
              <a:rPr lang="en-US" sz="2800" dirty="0" err="1"/>
              <a:t>requiere</a:t>
            </a:r>
            <a:r>
              <a:rPr lang="en-US" sz="2800" dirty="0"/>
              <a:t> </a:t>
            </a:r>
            <a:r>
              <a:rPr lang="en-US" sz="2800" dirty="0" err="1"/>
              <a:t>que</a:t>
            </a:r>
            <a:r>
              <a:rPr lang="en-US" sz="2800" dirty="0"/>
              <a:t> el </a:t>
            </a:r>
            <a:r>
              <a:rPr lang="en-US" sz="2800" dirty="0" err="1"/>
              <a:t>lenguaje</a:t>
            </a:r>
            <a:r>
              <a:rPr lang="en-US" sz="2800" dirty="0"/>
              <a:t> </a:t>
            </a:r>
            <a:r>
              <a:rPr lang="en-US" sz="2800" dirty="0" err="1"/>
              <a:t>brinde</a:t>
            </a:r>
            <a:r>
              <a:rPr lang="en-US" sz="2800" dirty="0"/>
              <a:t> </a:t>
            </a:r>
            <a:r>
              <a:rPr lang="en-US" sz="2800" dirty="0" err="1"/>
              <a:t>algún</a:t>
            </a:r>
            <a:r>
              <a:rPr lang="en-US" sz="2800" dirty="0"/>
              <a:t> </a:t>
            </a:r>
            <a:r>
              <a:rPr lang="en-US" sz="2800" dirty="0" err="1"/>
              <a:t>mecanismo</a:t>
            </a:r>
            <a:r>
              <a:rPr lang="en-US" sz="2800" dirty="0"/>
              <a:t> para el </a:t>
            </a:r>
            <a:r>
              <a:rPr lang="en-US" sz="2800" b="1" dirty="0" err="1"/>
              <a:t>manejo</a:t>
            </a:r>
            <a:r>
              <a:rPr lang="en-US" sz="2800" b="1" dirty="0"/>
              <a:t> de </a:t>
            </a:r>
            <a:r>
              <a:rPr lang="en-US" sz="2800" b="1" dirty="0" err="1"/>
              <a:t>eventos</a:t>
            </a:r>
            <a:r>
              <a:rPr lang="en-US" sz="2800" dirty="0"/>
              <a:t>. </a:t>
            </a:r>
            <a:endParaRPr lang="es-AR" dirty="0"/>
          </a:p>
        </p:txBody>
      </p:sp>
    </p:spTree>
    <p:extLst>
      <p:ext uri="{BB962C8B-B14F-4D97-AF65-F5344CB8AC3E}">
        <p14:creationId xmlns:p14="http://schemas.microsoft.com/office/powerpoint/2010/main" val="33519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 Etiqueta con imagen</a:t>
            </a:r>
            <a:endParaRPr lang="es-AR" sz="3600" b="1" dirty="0"/>
          </a:p>
        </p:txBody>
      </p:sp>
      <p:sp>
        <p:nvSpPr>
          <p:cNvPr id="3" name="2 Subtítulo"/>
          <p:cNvSpPr>
            <a:spLocks noGrp="1"/>
          </p:cNvSpPr>
          <p:nvPr>
            <p:ph type="subTitle" idx="1"/>
          </p:nvPr>
        </p:nvSpPr>
        <p:spPr>
          <a:xfrm>
            <a:off x="467544" y="1556792"/>
            <a:ext cx="7776864" cy="5040560"/>
          </a:xfrm>
          <a:solidFill>
            <a:srgbClr val="FFFFCC"/>
          </a:solidFill>
        </p:spPr>
        <p:txBody>
          <a:bodyPr>
            <a:noAutofit/>
          </a:bodyPr>
          <a:lstStyle/>
          <a:p>
            <a:pPr>
              <a:spcAft>
                <a:spcPts val="0"/>
              </a:spcAft>
            </a:pPr>
            <a:r>
              <a:rPr lang="en-US" b="1" dirty="0">
                <a:latin typeface="Courier New"/>
                <a:ea typeface="Calibri"/>
              </a:rPr>
              <a:t>import </a:t>
            </a:r>
            <a:r>
              <a:rPr lang="en-US" b="1" dirty="0" err="1">
                <a:latin typeface="Courier New"/>
                <a:ea typeface="Calibri"/>
              </a:rPr>
              <a:t>javax.swing</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public class </a:t>
            </a:r>
            <a:r>
              <a:rPr lang="en-US" b="1" dirty="0" err="1" smtClean="0">
                <a:latin typeface="Courier New"/>
                <a:ea typeface="Calibri"/>
              </a:rPr>
              <a:t>EtiquetaConImagen</a:t>
            </a:r>
            <a:r>
              <a:rPr lang="en-US" b="1" dirty="0" smtClean="0">
                <a:latin typeface="Courier New"/>
                <a:ea typeface="Calibri"/>
              </a:rPr>
              <a:t> </a:t>
            </a:r>
            <a:r>
              <a:rPr lang="en-US" b="1" dirty="0">
                <a:latin typeface="Courier New"/>
                <a:ea typeface="Calibri"/>
              </a:rPr>
              <a:t>extends </a:t>
            </a:r>
            <a:r>
              <a:rPr lang="en-US" b="1" dirty="0" err="1">
                <a:latin typeface="Courier New"/>
                <a:ea typeface="Calibri"/>
              </a:rPr>
              <a:t>JFrame</a:t>
            </a:r>
            <a:r>
              <a:rPr lang="en-US" b="1" dirty="0" smtClean="0">
                <a:latin typeface="Courier New"/>
                <a:ea typeface="Calibri"/>
              </a:rPr>
              <a:t>{</a:t>
            </a:r>
          </a:p>
          <a:p>
            <a:pPr>
              <a:spcAft>
                <a:spcPts val="0"/>
              </a:spcAft>
            </a:pPr>
            <a:r>
              <a:rPr lang="en-US" b="1" dirty="0">
                <a:latin typeface="Courier New"/>
                <a:ea typeface="Calibri"/>
              </a:rPr>
              <a:t> </a:t>
            </a:r>
            <a:r>
              <a:rPr lang="en-US" b="1" dirty="0" smtClean="0">
                <a:latin typeface="Courier New"/>
                <a:ea typeface="Calibri"/>
              </a:rPr>
              <a:t>   private </a:t>
            </a:r>
            <a:r>
              <a:rPr lang="en-US" b="1" dirty="0" err="1" smtClean="0">
                <a:latin typeface="Courier New"/>
                <a:ea typeface="Calibri"/>
              </a:rPr>
              <a:t>JLabel</a:t>
            </a:r>
            <a:r>
              <a:rPr lang="en-US" b="1" dirty="0" smtClean="0">
                <a:latin typeface="Courier New"/>
                <a:ea typeface="Calibri"/>
              </a:rPr>
              <a:t> </a:t>
            </a:r>
            <a:r>
              <a:rPr lang="en-US" b="1" dirty="0" err="1">
                <a:latin typeface="Courier New"/>
                <a:ea typeface="Calibri"/>
              </a:rPr>
              <a:t>etiquetaRobot</a:t>
            </a:r>
            <a:r>
              <a:rPr lang="en-US" b="1" dirty="0">
                <a:latin typeface="Courier New"/>
                <a:ea typeface="Calibri"/>
              </a:rPr>
              <a:t>;</a:t>
            </a:r>
            <a:endParaRPr lang="es-AR" b="1" dirty="0">
              <a:latin typeface="Courier New"/>
              <a:ea typeface="Calibri"/>
            </a:endParaRPr>
          </a:p>
          <a:p>
            <a:pPr>
              <a:spcAft>
                <a:spcPts val="0"/>
              </a:spcAft>
            </a:pPr>
            <a:r>
              <a:rPr lang="en-US" b="1" dirty="0">
                <a:latin typeface="Courier New"/>
                <a:ea typeface="Calibri"/>
              </a:rPr>
              <a:t>    public </a:t>
            </a:r>
            <a:r>
              <a:rPr lang="en-US" b="1" dirty="0" err="1" smtClean="0">
                <a:latin typeface="Courier New"/>
                <a:ea typeface="Calibri"/>
              </a:rPr>
              <a:t>EtiquetaConImagen</a:t>
            </a:r>
            <a:r>
              <a:rPr lang="en-US" b="1" dirty="0" smtClean="0">
                <a:latin typeface="Courier New"/>
                <a:ea typeface="Calibri"/>
              </a:rPr>
              <a:t> </a:t>
            </a:r>
            <a:r>
              <a:rPr lang="en-US" b="1" dirty="0">
                <a:latin typeface="Courier New"/>
                <a:ea typeface="Calibri"/>
              </a:rPr>
              <a:t>(String tit) {        </a:t>
            </a:r>
            <a:endParaRPr lang="es-AR" b="1" dirty="0">
              <a:latin typeface="Courier New"/>
              <a:ea typeface="Calibri"/>
            </a:endParaRPr>
          </a:p>
          <a:p>
            <a:pPr>
              <a:spcAft>
                <a:spcPts val="0"/>
              </a:spcAft>
            </a:pPr>
            <a:r>
              <a:rPr lang="en-US" b="1" dirty="0">
                <a:latin typeface="Courier New"/>
                <a:ea typeface="Calibri"/>
              </a:rPr>
              <a:t>      super(tit);        </a:t>
            </a:r>
            <a:endParaRPr lang="es-AR" b="1" dirty="0">
              <a:latin typeface="Courier New"/>
              <a:ea typeface="Calibri"/>
            </a:endParaRPr>
          </a:p>
          <a:p>
            <a:pPr>
              <a:spcAft>
                <a:spcPts val="0"/>
              </a:spcAft>
            </a:pPr>
            <a:r>
              <a:rPr lang="en-US" b="1" dirty="0">
                <a:latin typeface="Courier New"/>
                <a:ea typeface="Calibri"/>
              </a:rPr>
              <a:t>      </a:t>
            </a:r>
            <a:r>
              <a:rPr lang="en-US" b="1" dirty="0" err="1">
                <a:latin typeface="Courier New"/>
                <a:ea typeface="Calibri"/>
              </a:rPr>
              <a:t>setSize</a:t>
            </a:r>
            <a:r>
              <a:rPr lang="en-US" b="1" dirty="0">
                <a:latin typeface="Courier New"/>
                <a:ea typeface="Calibri"/>
              </a:rPr>
              <a:t>(400, 300);</a:t>
            </a:r>
            <a:endParaRPr lang="es-AR" b="1" dirty="0">
              <a:latin typeface="Courier New"/>
              <a:ea typeface="Calibri"/>
            </a:endParaRPr>
          </a:p>
          <a:p>
            <a:pPr>
              <a:spcAft>
                <a:spcPts val="0"/>
              </a:spcAft>
            </a:pPr>
            <a:r>
              <a:rPr lang="en-US" b="1" dirty="0" smtClean="0">
                <a:latin typeface="Courier New"/>
                <a:ea typeface="Calibri"/>
              </a:rPr>
              <a:t>      </a:t>
            </a:r>
            <a:r>
              <a:rPr lang="en-US" b="1" dirty="0" err="1" smtClean="0">
                <a:latin typeface="Courier New"/>
                <a:ea typeface="Calibri"/>
              </a:rPr>
              <a:t>etiquetaRobot</a:t>
            </a:r>
            <a:r>
              <a:rPr lang="en-US" b="1" dirty="0" smtClean="0">
                <a:latin typeface="Courier New"/>
                <a:ea typeface="Calibri"/>
              </a:rPr>
              <a:t> </a:t>
            </a:r>
            <a:r>
              <a:rPr lang="en-US" b="1" dirty="0">
                <a:latin typeface="Courier New"/>
                <a:ea typeface="Calibri"/>
              </a:rPr>
              <a:t>= new </a:t>
            </a:r>
            <a:r>
              <a:rPr lang="en-US" b="1" dirty="0" err="1">
                <a:latin typeface="Courier New"/>
                <a:ea typeface="Calibri"/>
              </a:rPr>
              <a:t>JLabel</a:t>
            </a:r>
            <a:r>
              <a:rPr lang="en-US" b="1" dirty="0">
                <a:latin typeface="Courier New"/>
                <a:ea typeface="Calibri"/>
              </a:rPr>
              <a:t>("Sam");</a:t>
            </a:r>
            <a:endParaRPr lang="es-AR" b="1" dirty="0">
              <a:latin typeface="Courier New"/>
              <a:ea typeface="Calibri"/>
            </a:endParaRPr>
          </a:p>
          <a:p>
            <a:pPr>
              <a:spcAft>
                <a:spcPts val="0"/>
              </a:spcAft>
            </a:pPr>
            <a:r>
              <a:rPr lang="en-US" b="1" dirty="0">
                <a:latin typeface="Courier New"/>
                <a:ea typeface="Calibri"/>
              </a:rPr>
              <a:t>      </a:t>
            </a:r>
            <a:r>
              <a:rPr lang="en-US" b="1" dirty="0" err="1" smtClean="0">
                <a:latin typeface="Courier New"/>
                <a:ea typeface="Calibri"/>
              </a:rPr>
              <a:t>etiquetaRobot.setIcon</a:t>
            </a:r>
            <a:r>
              <a:rPr lang="en-US" b="1" dirty="0" smtClean="0">
                <a:latin typeface="Courier New"/>
                <a:ea typeface="Calibri"/>
              </a:rPr>
              <a:t> (new </a:t>
            </a:r>
          </a:p>
          <a:p>
            <a:pPr>
              <a:spcAft>
                <a:spcPts val="0"/>
              </a:spcAft>
            </a:pPr>
            <a:r>
              <a:rPr lang="en-US" b="1" dirty="0" smtClean="0">
                <a:latin typeface="Courier New"/>
                <a:ea typeface="Calibri"/>
              </a:rPr>
              <a:t>          </a:t>
            </a:r>
            <a:r>
              <a:rPr lang="en-US" b="1" dirty="0" err="1" smtClean="0">
                <a:latin typeface="Courier New"/>
                <a:ea typeface="Calibri"/>
              </a:rPr>
              <a:t>ImageIcon</a:t>
            </a:r>
            <a:r>
              <a:rPr lang="en-US" b="1" dirty="0">
                <a:latin typeface="Courier New"/>
                <a:ea typeface="Calibri"/>
              </a:rPr>
              <a:t>("sam.gif</a:t>
            </a:r>
            <a:r>
              <a:rPr lang="en-US" b="1" dirty="0" smtClean="0">
                <a:latin typeface="Courier New"/>
                <a:ea typeface="Calibri"/>
              </a:rPr>
              <a:t>")); </a:t>
            </a:r>
            <a:endParaRPr lang="es-AR" b="1" dirty="0" smtClean="0">
              <a:latin typeface="Courier New"/>
              <a:ea typeface="Calibri"/>
            </a:endParaRPr>
          </a:p>
          <a:p>
            <a:pPr>
              <a:spcAft>
                <a:spcPts val="0"/>
              </a:spcAft>
            </a:pPr>
            <a:r>
              <a:rPr lang="en-US" b="1" dirty="0" smtClean="0">
                <a:latin typeface="Courier New"/>
                <a:ea typeface="Calibri"/>
              </a:rPr>
              <a:t>      </a:t>
            </a:r>
            <a:r>
              <a:rPr lang="en-US" b="1" dirty="0" err="1">
                <a:latin typeface="Courier New"/>
                <a:ea typeface="Calibri"/>
              </a:rPr>
              <a:t>getContentPane</a:t>
            </a:r>
            <a:r>
              <a:rPr lang="en-US" b="1" dirty="0">
                <a:latin typeface="Courier New"/>
                <a:ea typeface="Calibri"/>
              </a:rPr>
              <a:t>().add(</a:t>
            </a:r>
            <a:r>
              <a:rPr lang="en-US" b="1" dirty="0" err="1">
                <a:latin typeface="Courier New"/>
                <a:ea typeface="Calibri"/>
              </a:rPr>
              <a:t>etiquetaRobot</a:t>
            </a: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      </a:t>
            </a:r>
            <a:r>
              <a:rPr lang="en-US" b="1" dirty="0" err="1">
                <a:latin typeface="Courier New"/>
                <a:ea typeface="Calibri"/>
              </a:rPr>
              <a:t>setDefaultCloseOperation</a:t>
            </a:r>
            <a:r>
              <a:rPr lang="en-US" b="1" dirty="0">
                <a:latin typeface="Courier New"/>
                <a:ea typeface="Calibri"/>
              </a:rPr>
              <a:t>(EXIT_ON_CLOSE);</a:t>
            </a:r>
            <a:endParaRPr lang="es-AR" b="1" dirty="0">
              <a:latin typeface="Courier New"/>
              <a:ea typeface="Calibri"/>
            </a:endParaRPr>
          </a:p>
          <a:p>
            <a:pPr>
              <a:spcAft>
                <a:spcPts val="0"/>
              </a:spcAft>
            </a:pPr>
            <a:r>
              <a:rPr lang="en-US" b="1" dirty="0">
                <a:latin typeface="Courier New"/>
                <a:ea typeface="Calibri"/>
              </a:rPr>
              <a:t> }</a:t>
            </a:r>
            <a:endParaRPr lang="es-AR" b="1" dirty="0">
              <a:latin typeface="Courier New"/>
              <a:ea typeface="Calibri"/>
            </a:endParaRPr>
          </a:p>
          <a:p>
            <a:pPr>
              <a:spcAft>
                <a:spcPts val="0"/>
              </a:spcAft>
            </a:pPr>
            <a:r>
              <a:rPr lang="en-US" b="1" dirty="0">
                <a:latin typeface="Courier New"/>
                <a:ea typeface="Calibri"/>
              </a:rPr>
              <a:t>}</a:t>
            </a:r>
            <a:endParaRPr lang="es-AR" b="1" dirty="0">
              <a:latin typeface="Courier New"/>
              <a:ea typeface="Calibri"/>
            </a:endParaRPr>
          </a:p>
          <a:p>
            <a:endParaRPr lang="es-AR" b="1" dirty="0">
              <a:latin typeface="Courier New" panose="02070309020205020404" pitchFamily="49" charset="0"/>
              <a:cs typeface="Courier New" panose="02070309020205020404" pitchFamily="49" charset="0"/>
            </a:endParaRPr>
          </a:p>
        </p:txBody>
      </p:sp>
      <p:sp>
        <p:nvSpPr>
          <p:cNvPr id="4" name="3 Rectángulo"/>
          <p:cNvSpPr/>
          <p:nvPr/>
        </p:nvSpPr>
        <p:spPr>
          <a:xfrm>
            <a:off x="1259632" y="4149080"/>
            <a:ext cx="612068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650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 Etiqueta con imagen</a:t>
            </a:r>
            <a:endParaRPr lang="es-AR" sz="3600" b="1" dirty="0"/>
          </a:p>
        </p:txBody>
      </p:sp>
      <p:sp>
        <p:nvSpPr>
          <p:cNvPr id="5" name="2 Subtítulo"/>
          <p:cNvSpPr>
            <a:spLocks noGrp="1"/>
          </p:cNvSpPr>
          <p:nvPr>
            <p:ph type="subTitle" idx="1"/>
          </p:nvPr>
        </p:nvSpPr>
        <p:spPr>
          <a:xfrm>
            <a:off x="323528" y="1556792"/>
            <a:ext cx="7992888" cy="3168352"/>
          </a:xfrm>
          <a:solidFill>
            <a:schemeClr val="tx1">
              <a:lumMod val="10000"/>
              <a:lumOff val="90000"/>
            </a:schemeClr>
          </a:solidFill>
        </p:spPr>
        <p:txBody>
          <a:bodyPr>
            <a:noAutofit/>
          </a:bodyPr>
          <a:lstStyle/>
          <a:p>
            <a:pPr>
              <a:spcAft>
                <a:spcPts val="0"/>
              </a:spcAft>
            </a:pPr>
            <a:r>
              <a:rPr lang="en-US" b="1" dirty="0">
                <a:solidFill>
                  <a:schemeClr val="tx1"/>
                </a:solidFill>
                <a:latin typeface="Courier New"/>
                <a:ea typeface="Calibri"/>
              </a:rPr>
              <a:t>import </a:t>
            </a:r>
            <a:r>
              <a:rPr lang="en-US" b="1" dirty="0" err="1">
                <a:solidFill>
                  <a:schemeClr val="tx1"/>
                </a:solidFill>
                <a:latin typeface="Courier New"/>
                <a:ea typeface="Calibri"/>
              </a:rPr>
              <a:t>javax.swing</a:t>
            </a:r>
            <a:r>
              <a:rPr lang="en-US" b="1" dirty="0">
                <a:solidFill>
                  <a:schemeClr val="tx1"/>
                </a:solidFill>
                <a:latin typeface="Courier New"/>
                <a:ea typeface="Calibri"/>
              </a:rPr>
              <a:t>.*; </a:t>
            </a:r>
            <a:endParaRPr lang="es-AR" b="1" dirty="0">
              <a:solidFill>
                <a:schemeClr val="tx1"/>
              </a:solidFill>
              <a:latin typeface="Courier New"/>
              <a:ea typeface="Calibri"/>
            </a:endParaRPr>
          </a:p>
          <a:p>
            <a:pPr>
              <a:spcAft>
                <a:spcPts val="0"/>
              </a:spcAft>
            </a:pPr>
            <a:r>
              <a:rPr lang="en-US" b="1" dirty="0">
                <a:solidFill>
                  <a:schemeClr val="tx1"/>
                </a:solidFill>
                <a:latin typeface="Courier New"/>
                <a:ea typeface="Calibri"/>
              </a:rPr>
              <a:t>class </a:t>
            </a:r>
            <a:r>
              <a:rPr lang="en-US" b="1" dirty="0" err="1" smtClean="0">
                <a:solidFill>
                  <a:schemeClr val="tx1"/>
                </a:solidFill>
                <a:latin typeface="Courier New"/>
                <a:ea typeface="Calibri"/>
              </a:rPr>
              <a:t>CuartoEjemplo</a:t>
            </a:r>
            <a:r>
              <a:rPr lang="en-US" b="1" dirty="0" smtClean="0">
                <a:solidFill>
                  <a:schemeClr val="tx1"/>
                </a:solidFill>
                <a:latin typeface="Courier New"/>
                <a:ea typeface="Calibri"/>
              </a:rPr>
              <a:t> </a:t>
            </a:r>
            <a:r>
              <a:rPr lang="en-US" b="1" dirty="0">
                <a:solidFill>
                  <a:schemeClr val="tx1"/>
                </a:solidFill>
                <a:latin typeface="Courier New"/>
                <a:ea typeface="Calibri"/>
              </a:rPr>
              <a:t>{</a:t>
            </a:r>
            <a:endParaRPr lang="es-AR" b="1" dirty="0">
              <a:solidFill>
                <a:schemeClr val="tx1"/>
              </a:solidFill>
              <a:latin typeface="Courier New"/>
              <a:ea typeface="Calibri"/>
            </a:endParaRPr>
          </a:p>
          <a:p>
            <a:pPr>
              <a:spcAft>
                <a:spcPts val="0"/>
              </a:spcAft>
            </a:pPr>
            <a:r>
              <a:rPr lang="en-US" b="1" dirty="0">
                <a:solidFill>
                  <a:schemeClr val="tx1"/>
                </a:solidFill>
                <a:latin typeface="Courier New"/>
                <a:ea typeface="Calibri"/>
              </a:rPr>
              <a:t> public static void main(String </a:t>
            </a:r>
            <a:r>
              <a:rPr lang="en-US" b="1" dirty="0" err="1">
                <a:solidFill>
                  <a:schemeClr val="tx1"/>
                </a:solidFill>
                <a:latin typeface="Courier New"/>
                <a:ea typeface="Calibri"/>
              </a:rPr>
              <a:t>args</a:t>
            </a:r>
            <a:r>
              <a:rPr lang="en-US" b="1" dirty="0">
                <a:solidFill>
                  <a:schemeClr val="tx1"/>
                </a:solidFill>
                <a:latin typeface="Courier New"/>
                <a:ea typeface="Calibri"/>
              </a:rPr>
              <a:t>[ ])    {</a:t>
            </a:r>
            <a:endParaRPr lang="es-AR" b="1" dirty="0">
              <a:solidFill>
                <a:schemeClr val="tx1"/>
              </a:solidFill>
              <a:latin typeface="Courier New"/>
              <a:ea typeface="Calibri"/>
            </a:endParaRPr>
          </a:p>
          <a:p>
            <a:pPr>
              <a:spcAft>
                <a:spcPts val="0"/>
              </a:spcAft>
            </a:pPr>
            <a:r>
              <a:rPr lang="en-US" b="1" dirty="0" smtClean="0">
                <a:solidFill>
                  <a:schemeClr val="tx1"/>
                </a:solidFill>
                <a:latin typeface="Courier New"/>
                <a:ea typeface="Calibri"/>
              </a:rPr>
              <a:t>   </a:t>
            </a:r>
            <a:r>
              <a:rPr lang="en-US" b="1" dirty="0" err="1" smtClean="0">
                <a:solidFill>
                  <a:schemeClr val="tx1"/>
                </a:solidFill>
                <a:latin typeface="Courier New"/>
                <a:ea typeface="Calibri"/>
              </a:rPr>
              <a:t>EtiquetaConImagen</a:t>
            </a:r>
            <a:r>
              <a:rPr lang="en-US" b="1" dirty="0" smtClean="0">
                <a:solidFill>
                  <a:schemeClr val="tx1"/>
                </a:solidFill>
                <a:latin typeface="Courier New"/>
                <a:ea typeface="Calibri"/>
              </a:rPr>
              <a:t> </a:t>
            </a:r>
            <a:r>
              <a:rPr lang="en-US" b="1" dirty="0">
                <a:solidFill>
                  <a:schemeClr val="tx1"/>
                </a:solidFill>
                <a:latin typeface="Courier New"/>
                <a:ea typeface="Calibri"/>
              </a:rPr>
              <a:t>f= </a:t>
            </a:r>
            <a:endParaRPr lang="en-US" b="1" dirty="0" smtClean="0">
              <a:solidFill>
                <a:schemeClr val="tx1"/>
              </a:solidFill>
              <a:latin typeface="Courier New"/>
              <a:ea typeface="Calibri"/>
            </a:endParaRPr>
          </a:p>
          <a:p>
            <a:pPr>
              <a:spcAft>
                <a:spcPts val="0"/>
              </a:spcAft>
            </a:pPr>
            <a:r>
              <a:rPr lang="en-US" b="1" dirty="0">
                <a:solidFill>
                  <a:schemeClr val="tx1"/>
                </a:solidFill>
                <a:latin typeface="Courier New"/>
                <a:ea typeface="Calibri"/>
              </a:rPr>
              <a:t> </a:t>
            </a:r>
            <a:r>
              <a:rPr lang="en-US" b="1" dirty="0" smtClean="0">
                <a:solidFill>
                  <a:schemeClr val="tx1"/>
                </a:solidFill>
                <a:latin typeface="Courier New"/>
                <a:ea typeface="Calibri"/>
              </a:rPr>
              <a:t>     new </a:t>
            </a:r>
            <a:r>
              <a:rPr lang="en-US" b="1" dirty="0" err="1" smtClean="0">
                <a:solidFill>
                  <a:schemeClr val="tx1"/>
                </a:solidFill>
                <a:latin typeface="Courier New"/>
                <a:ea typeface="Calibri"/>
              </a:rPr>
              <a:t>EtiquetaConImagen</a:t>
            </a:r>
            <a:r>
              <a:rPr lang="en-US" b="1" dirty="0">
                <a:solidFill>
                  <a:schemeClr val="tx1"/>
                </a:solidFill>
                <a:latin typeface="Courier New"/>
                <a:ea typeface="Calibri"/>
              </a:rPr>
              <a:t>("</a:t>
            </a:r>
            <a:r>
              <a:rPr lang="en-US" b="1" dirty="0" smtClean="0">
                <a:solidFill>
                  <a:schemeClr val="tx1"/>
                </a:solidFill>
                <a:latin typeface="Courier New"/>
                <a:ea typeface="Calibri"/>
              </a:rPr>
              <a:t>Robot</a:t>
            </a:r>
            <a:r>
              <a:rPr lang="en-US" b="1" dirty="0">
                <a:solidFill>
                  <a:schemeClr val="tx1"/>
                </a:solidFill>
                <a:latin typeface="Courier New"/>
                <a:ea typeface="Calibri"/>
              </a:rPr>
              <a:t>");</a:t>
            </a:r>
            <a:endParaRPr lang="es-AR" b="1" dirty="0">
              <a:solidFill>
                <a:schemeClr val="tx1"/>
              </a:solidFill>
              <a:latin typeface="Courier New"/>
              <a:ea typeface="Calibri"/>
            </a:endParaRPr>
          </a:p>
          <a:p>
            <a:pPr>
              <a:spcAft>
                <a:spcPts val="0"/>
              </a:spcAft>
            </a:pPr>
            <a:r>
              <a:rPr lang="en-US" b="1" dirty="0">
                <a:solidFill>
                  <a:schemeClr val="tx1"/>
                </a:solidFill>
                <a:latin typeface="Courier New"/>
                <a:ea typeface="Calibri"/>
              </a:rPr>
              <a:t>  </a:t>
            </a:r>
            <a:r>
              <a:rPr lang="en-US" b="1" dirty="0" smtClean="0">
                <a:solidFill>
                  <a:schemeClr val="tx1"/>
                </a:solidFill>
                <a:latin typeface="Courier New"/>
                <a:ea typeface="Calibri"/>
              </a:rPr>
              <a:t> </a:t>
            </a:r>
            <a:r>
              <a:rPr lang="en-US" b="1" dirty="0" err="1" smtClean="0">
                <a:solidFill>
                  <a:schemeClr val="tx1"/>
                </a:solidFill>
                <a:latin typeface="Courier New"/>
                <a:ea typeface="Calibri"/>
              </a:rPr>
              <a:t>f.setVisible</a:t>
            </a:r>
            <a:r>
              <a:rPr lang="en-US" b="1" dirty="0" smtClean="0">
                <a:solidFill>
                  <a:schemeClr val="tx1"/>
                </a:solidFill>
                <a:latin typeface="Courier New"/>
                <a:ea typeface="Calibri"/>
              </a:rPr>
              <a:t>(true</a:t>
            </a:r>
            <a:r>
              <a:rPr lang="en-US" b="1" dirty="0">
                <a:solidFill>
                  <a:schemeClr val="tx1"/>
                </a:solidFill>
                <a:latin typeface="Courier New"/>
                <a:ea typeface="Calibri"/>
              </a:rPr>
              <a:t>);    </a:t>
            </a:r>
            <a:endParaRPr lang="es-AR" b="1" dirty="0">
              <a:solidFill>
                <a:schemeClr val="tx1"/>
              </a:solidFill>
              <a:latin typeface="Courier New"/>
              <a:ea typeface="Calibri"/>
            </a:endParaRPr>
          </a:p>
          <a:p>
            <a:pPr>
              <a:spcAft>
                <a:spcPts val="0"/>
              </a:spcAft>
            </a:pPr>
            <a:r>
              <a:rPr lang="en-US" b="1" dirty="0" smtClean="0">
                <a:solidFill>
                  <a:schemeClr val="tx1"/>
                </a:solidFill>
                <a:latin typeface="Courier New"/>
                <a:ea typeface="Calibri"/>
              </a:rPr>
              <a:t> }</a:t>
            </a:r>
            <a:endParaRPr lang="es-AR" b="1" dirty="0">
              <a:solidFill>
                <a:schemeClr val="tx1"/>
              </a:solidFill>
              <a:latin typeface="Courier New"/>
              <a:ea typeface="Calibri"/>
            </a:endParaRPr>
          </a:p>
          <a:p>
            <a:pPr>
              <a:spcAft>
                <a:spcPts val="0"/>
              </a:spcAft>
            </a:pPr>
            <a:r>
              <a:rPr lang="en-US" b="1" dirty="0">
                <a:solidFill>
                  <a:schemeClr val="tx1"/>
                </a:solidFill>
                <a:latin typeface="Courier New"/>
                <a:ea typeface="Calibri"/>
              </a:rPr>
              <a:t>}</a:t>
            </a:r>
            <a:endParaRPr lang="es-AR" b="1" dirty="0">
              <a:solidFill>
                <a:schemeClr val="tx1"/>
              </a:solidFill>
              <a:effectLst/>
              <a:latin typeface="Courier New"/>
              <a:ea typeface="Calibri"/>
            </a:endParaRPr>
          </a:p>
        </p:txBody>
      </p:sp>
    </p:spTree>
    <p:extLst>
      <p:ext uri="{BB962C8B-B14F-4D97-AF65-F5344CB8AC3E}">
        <p14:creationId xmlns:p14="http://schemas.microsoft.com/office/powerpoint/2010/main" val="3677864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ctrTitle"/>
          </p:nvPr>
        </p:nvSpPr>
        <p:spPr>
          <a:xfrm>
            <a:off x="683568" y="1"/>
            <a:ext cx="7772400" cy="1124744"/>
          </a:xfrm>
        </p:spPr>
        <p:txBody>
          <a:bodyPr>
            <a:normAutofit/>
          </a:bodyPr>
          <a:lstStyle/>
          <a:p>
            <a:pPr algn="ctr"/>
            <a:r>
              <a:rPr lang="es-ES" sz="3600" b="1" dirty="0" err="1" smtClean="0">
                <a:latin typeface="Courier New" panose="02070309020205020404" pitchFamily="49" charset="0"/>
                <a:cs typeface="Courier New" panose="02070309020205020404" pitchFamily="49" charset="0"/>
              </a:rPr>
              <a:t>JLabel</a:t>
            </a:r>
            <a:endParaRPr lang="es-AR" sz="3600" b="1" dirty="0">
              <a:latin typeface="Courier New" panose="02070309020205020404" pitchFamily="49" charset="0"/>
              <a:cs typeface="Courier New" panose="02070309020205020404" pitchFamily="49" charset="0"/>
            </a:endParaRPr>
          </a:p>
        </p:txBody>
      </p:sp>
      <p:sp>
        <p:nvSpPr>
          <p:cNvPr id="6" name="2 Subtítulo"/>
          <p:cNvSpPr>
            <a:spLocks noGrp="1"/>
          </p:cNvSpPr>
          <p:nvPr>
            <p:ph type="subTitle" idx="1"/>
          </p:nvPr>
        </p:nvSpPr>
        <p:spPr>
          <a:xfrm>
            <a:off x="539552" y="1412776"/>
            <a:ext cx="8064896" cy="3600400"/>
          </a:xfrm>
        </p:spPr>
        <p:txBody>
          <a:bodyPr>
            <a:normAutofit/>
          </a:bodyPr>
          <a:lstStyle/>
          <a:p>
            <a:pPr algn="l"/>
            <a:r>
              <a:rPr lang="es-AR" sz="3200" dirty="0">
                <a:solidFill>
                  <a:schemeClr val="bg1">
                    <a:lumMod val="50000"/>
                  </a:schemeClr>
                </a:solidFill>
              </a:rPr>
              <a:t>Podemos establecer la </a:t>
            </a:r>
            <a:r>
              <a:rPr lang="es-AR" sz="3200" b="1" dirty="0">
                <a:solidFill>
                  <a:srgbClr val="0070C0"/>
                </a:solidFill>
              </a:rPr>
              <a:t>alineación</a:t>
            </a:r>
            <a:r>
              <a:rPr lang="es-AR" sz="3200" dirty="0">
                <a:solidFill>
                  <a:srgbClr val="0070C0"/>
                </a:solidFill>
              </a:rPr>
              <a:t> </a:t>
            </a:r>
            <a:r>
              <a:rPr lang="es-AR" sz="3200" dirty="0">
                <a:solidFill>
                  <a:schemeClr val="bg1">
                    <a:lumMod val="50000"/>
                  </a:schemeClr>
                </a:solidFill>
              </a:rPr>
              <a:t>de la imagen y/o la alineación del texto.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554" y="3068960"/>
            <a:ext cx="38671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358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Texto e icono alineado</a:t>
            </a:r>
            <a:endParaRPr lang="es-AR" sz="3600" b="1" dirty="0"/>
          </a:p>
        </p:txBody>
      </p:sp>
      <p:sp>
        <p:nvSpPr>
          <p:cNvPr id="3" name="2 Subtítulo"/>
          <p:cNvSpPr>
            <a:spLocks noGrp="1"/>
          </p:cNvSpPr>
          <p:nvPr>
            <p:ph type="subTitle" idx="1"/>
          </p:nvPr>
        </p:nvSpPr>
        <p:spPr>
          <a:xfrm>
            <a:off x="467544" y="1556792"/>
            <a:ext cx="8676456" cy="4608512"/>
          </a:xfrm>
          <a:solidFill>
            <a:srgbClr val="FFFFCC"/>
          </a:solidFill>
        </p:spPr>
        <p:txBody>
          <a:bodyPr>
            <a:noAutofit/>
          </a:bodyPr>
          <a:lstStyle/>
          <a:p>
            <a:pPr>
              <a:spcAft>
                <a:spcPts val="0"/>
              </a:spcAft>
            </a:pPr>
            <a:r>
              <a:rPr lang="en-US" b="1" dirty="0">
                <a:solidFill>
                  <a:srgbClr val="00B050"/>
                </a:solidFill>
                <a:latin typeface="Courier New"/>
                <a:ea typeface="Calibri"/>
              </a:rPr>
              <a:t>/*</a:t>
            </a:r>
            <a:r>
              <a:rPr lang="en-US" b="1" dirty="0" err="1">
                <a:solidFill>
                  <a:srgbClr val="00B050"/>
                </a:solidFill>
                <a:latin typeface="Courier New"/>
                <a:ea typeface="Calibri"/>
              </a:rPr>
              <a:t>Crea</a:t>
            </a:r>
            <a:r>
              <a:rPr lang="en-US" b="1" dirty="0">
                <a:solidFill>
                  <a:srgbClr val="00B050"/>
                </a:solidFill>
                <a:latin typeface="Courier New"/>
                <a:ea typeface="Calibri"/>
              </a:rPr>
              <a:t> la </a:t>
            </a:r>
            <a:r>
              <a:rPr lang="en-US" b="1" dirty="0" err="1">
                <a:solidFill>
                  <a:srgbClr val="00B050"/>
                </a:solidFill>
                <a:latin typeface="Courier New"/>
                <a:ea typeface="Calibri"/>
              </a:rPr>
              <a:t>etiqueta</a:t>
            </a:r>
            <a:r>
              <a:rPr lang="en-US" b="1" dirty="0">
                <a:solidFill>
                  <a:srgbClr val="00B050"/>
                </a:solidFill>
                <a:latin typeface="Courier New"/>
                <a:ea typeface="Calibri"/>
              </a:rPr>
              <a:t> y </a:t>
            </a:r>
            <a:r>
              <a:rPr lang="en-US" b="1" dirty="0" err="1">
                <a:solidFill>
                  <a:srgbClr val="00B050"/>
                </a:solidFill>
                <a:latin typeface="Courier New"/>
                <a:ea typeface="Calibri"/>
              </a:rPr>
              <a:t>establece</a:t>
            </a:r>
            <a:r>
              <a:rPr lang="en-US" b="1" dirty="0">
                <a:solidFill>
                  <a:srgbClr val="00B050"/>
                </a:solidFill>
                <a:latin typeface="Courier New"/>
                <a:ea typeface="Calibri"/>
              </a:rPr>
              <a:t> la </a:t>
            </a:r>
            <a:r>
              <a:rPr lang="en-US" b="1" dirty="0" err="1">
                <a:solidFill>
                  <a:srgbClr val="00B050"/>
                </a:solidFill>
                <a:latin typeface="Courier New"/>
                <a:ea typeface="Calibri"/>
              </a:rPr>
              <a:t>imagen</a:t>
            </a:r>
            <a:r>
              <a:rPr lang="en-US" b="1" dirty="0">
                <a:solidFill>
                  <a:srgbClr val="00B050"/>
                </a:solidFill>
                <a:latin typeface="Courier New"/>
                <a:ea typeface="Calibri"/>
              </a:rPr>
              <a:t> y la </a:t>
            </a:r>
            <a:r>
              <a:rPr lang="en-US" b="1" dirty="0" err="1">
                <a:solidFill>
                  <a:srgbClr val="00B050"/>
                </a:solidFill>
                <a:latin typeface="Courier New"/>
                <a:ea typeface="Calibri"/>
              </a:rPr>
              <a:t>alineación</a:t>
            </a:r>
            <a:r>
              <a:rPr lang="en-US" b="1" dirty="0">
                <a:solidFill>
                  <a:srgbClr val="00B050"/>
                </a:solidFill>
                <a:latin typeface="Courier New"/>
                <a:ea typeface="Calibri"/>
              </a:rPr>
              <a:t> del </a:t>
            </a:r>
            <a:r>
              <a:rPr lang="en-US" b="1" dirty="0" err="1">
                <a:solidFill>
                  <a:srgbClr val="00B050"/>
                </a:solidFill>
                <a:latin typeface="Courier New"/>
                <a:ea typeface="Calibri"/>
              </a:rPr>
              <a:t>texto</a:t>
            </a:r>
            <a:r>
              <a:rPr lang="en-US" b="1" dirty="0">
                <a:solidFill>
                  <a:srgbClr val="00B050"/>
                </a:solidFill>
                <a:latin typeface="Courier New"/>
                <a:ea typeface="Calibri"/>
              </a:rPr>
              <a:t> y de la </a:t>
            </a:r>
            <a:r>
              <a:rPr lang="en-US" b="1" dirty="0" err="1">
                <a:solidFill>
                  <a:srgbClr val="00B050"/>
                </a:solidFill>
                <a:latin typeface="Courier New"/>
                <a:ea typeface="Calibri"/>
              </a:rPr>
              <a:t>imagen</a:t>
            </a:r>
            <a:r>
              <a:rPr lang="en-US" b="1" dirty="0" smtClean="0">
                <a:solidFill>
                  <a:srgbClr val="00B050"/>
                </a:solidFill>
                <a:latin typeface="Courier New"/>
                <a:ea typeface="Calibri"/>
              </a:rPr>
              <a:t>*/</a:t>
            </a:r>
            <a:endParaRPr lang="es-AR" b="1" dirty="0">
              <a:solidFill>
                <a:srgbClr val="00B050"/>
              </a:solidFill>
              <a:latin typeface="Courier New"/>
              <a:ea typeface="Calibri"/>
            </a:endParaRPr>
          </a:p>
          <a:p>
            <a:pPr>
              <a:spcAft>
                <a:spcPts val="0"/>
              </a:spcAft>
            </a:pPr>
            <a:r>
              <a:rPr lang="en-US" b="1" dirty="0" err="1" smtClean="0">
                <a:latin typeface="Courier New"/>
                <a:ea typeface="Calibri"/>
              </a:rPr>
              <a:t>etiquetaRobot</a:t>
            </a:r>
            <a:r>
              <a:rPr lang="en-US" b="1" dirty="0" smtClean="0">
                <a:latin typeface="Courier New"/>
                <a:ea typeface="Calibri"/>
              </a:rPr>
              <a:t> </a:t>
            </a:r>
            <a:r>
              <a:rPr lang="en-US" b="1" dirty="0">
                <a:latin typeface="Courier New"/>
                <a:ea typeface="Calibri"/>
              </a:rPr>
              <a:t>= new </a:t>
            </a:r>
            <a:r>
              <a:rPr lang="en-US" b="1" dirty="0" err="1">
                <a:latin typeface="Courier New"/>
                <a:ea typeface="Calibri"/>
              </a:rPr>
              <a:t>JLabel</a:t>
            </a:r>
            <a:r>
              <a:rPr lang="en-US" b="1" dirty="0">
                <a:latin typeface="Courier New"/>
                <a:ea typeface="Calibri"/>
              </a:rPr>
              <a:t>("Sam</a:t>
            </a:r>
            <a:r>
              <a:rPr lang="en-US" b="1" dirty="0" smtClean="0">
                <a:latin typeface="Courier New"/>
                <a:ea typeface="Calibri"/>
              </a:rPr>
              <a:t>");</a:t>
            </a:r>
            <a:endParaRPr lang="es-AR" b="1" dirty="0">
              <a:latin typeface="Courier New"/>
              <a:ea typeface="Calibri"/>
            </a:endParaRPr>
          </a:p>
          <a:p>
            <a:pPr>
              <a:spcAft>
                <a:spcPts val="0"/>
              </a:spcAft>
            </a:pPr>
            <a:r>
              <a:rPr lang="en-US" b="1" dirty="0" err="1" smtClean="0">
                <a:latin typeface="Courier New"/>
                <a:ea typeface="Calibri"/>
              </a:rPr>
              <a:t>etiquetaRobot.setIcon</a:t>
            </a:r>
            <a:r>
              <a:rPr lang="en-US" b="1" dirty="0" smtClean="0">
                <a:latin typeface="Courier New"/>
                <a:ea typeface="Calibri"/>
              </a:rPr>
              <a:t> (</a:t>
            </a:r>
            <a:r>
              <a:rPr lang="en-US" b="1" dirty="0">
                <a:latin typeface="Courier New"/>
                <a:ea typeface="Calibri"/>
              </a:rPr>
              <a:t>new </a:t>
            </a:r>
            <a:r>
              <a:rPr lang="en-US" b="1" dirty="0" err="1">
                <a:latin typeface="Courier New"/>
                <a:ea typeface="Calibri"/>
              </a:rPr>
              <a:t>ImageIcon</a:t>
            </a:r>
            <a:r>
              <a:rPr lang="en-US" b="1" dirty="0">
                <a:latin typeface="Courier New"/>
                <a:ea typeface="Calibri"/>
              </a:rPr>
              <a:t>("sam.gif"));</a:t>
            </a:r>
            <a:endParaRPr lang="es-AR" b="1" dirty="0">
              <a:latin typeface="Courier New"/>
              <a:ea typeface="Calibri"/>
            </a:endParaRPr>
          </a:p>
          <a:p>
            <a:pPr>
              <a:spcAft>
                <a:spcPts val="0"/>
              </a:spcAft>
            </a:pPr>
            <a:r>
              <a:rPr lang="en-US" b="1" dirty="0" err="1" smtClean="0">
                <a:latin typeface="Courier New"/>
                <a:ea typeface="Calibri"/>
              </a:rPr>
              <a:t>etiquetaRobot.setHorizontalAlignment</a:t>
            </a:r>
            <a:r>
              <a:rPr lang="en-US" b="1" dirty="0" smtClean="0">
                <a:latin typeface="Courier New"/>
                <a:ea typeface="Calibri"/>
              </a:rPr>
              <a:t>(</a:t>
            </a:r>
            <a:r>
              <a:rPr lang="en-US" b="1" dirty="0" err="1" smtClean="0">
                <a:latin typeface="Courier New"/>
                <a:ea typeface="Calibri"/>
              </a:rPr>
              <a:t>JLabel.CENTER</a:t>
            </a:r>
            <a:r>
              <a:rPr lang="en-US" b="1" dirty="0" smtClean="0">
                <a:latin typeface="Courier New"/>
                <a:ea typeface="Calibri"/>
              </a:rPr>
              <a:t>);</a:t>
            </a:r>
          </a:p>
          <a:p>
            <a:pPr>
              <a:spcAft>
                <a:spcPts val="0"/>
              </a:spcAft>
            </a:pPr>
            <a:r>
              <a:rPr lang="en-US" b="1" dirty="0" err="1" smtClean="0">
                <a:latin typeface="Courier New"/>
                <a:ea typeface="Calibri"/>
              </a:rPr>
              <a:t>etiquetaRobot.setHorizontalTextPosition</a:t>
            </a:r>
            <a:r>
              <a:rPr lang="en-US" b="1" dirty="0" smtClean="0">
                <a:latin typeface="Courier New"/>
                <a:ea typeface="Calibri"/>
              </a:rPr>
              <a:t>(</a:t>
            </a:r>
            <a:r>
              <a:rPr lang="en-US" b="1" dirty="0" err="1" smtClean="0">
                <a:latin typeface="Courier New"/>
                <a:ea typeface="Calibri"/>
              </a:rPr>
              <a:t>JLabel.CENTER</a:t>
            </a:r>
            <a:r>
              <a:rPr lang="en-US" b="1" dirty="0" smtClean="0">
                <a:latin typeface="Courier New"/>
                <a:ea typeface="Calibri"/>
              </a:rPr>
              <a:t>);</a:t>
            </a:r>
          </a:p>
          <a:p>
            <a:pPr>
              <a:spcAft>
                <a:spcPts val="0"/>
              </a:spcAft>
            </a:pPr>
            <a:r>
              <a:rPr lang="en-US" b="1" dirty="0" err="1" smtClean="0">
                <a:latin typeface="Courier New"/>
                <a:ea typeface="Calibri"/>
              </a:rPr>
              <a:t>etiquetaRobot.setVerticalTextPosition</a:t>
            </a:r>
            <a:r>
              <a:rPr lang="en-US" b="1" dirty="0" smtClean="0">
                <a:latin typeface="Courier New"/>
                <a:ea typeface="Calibri"/>
              </a:rPr>
              <a:t>(</a:t>
            </a:r>
            <a:r>
              <a:rPr lang="en-US" b="1" dirty="0" err="1" smtClean="0">
                <a:latin typeface="Courier New"/>
                <a:ea typeface="Calibri"/>
              </a:rPr>
              <a:t>JLabel.BOTTOM</a:t>
            </a:r>
            <a:r>
              <a:rPr lang="en-US" b="1" dirty="0" smtClean="0">
                <a:latin typeface="Courier New"/>
                <a:ea typeface="Calibri"/>
              </a:rPr>
              <a:t>);</a:t>
            </a:r>
          </a:p>
          <a:p>
            <a:pPr>
              <a:spcAft>
                <a:spcPts val="0"/>
              </a:spcAft>
            </a:pPr>
            <a:r>
              <a:rPr lang="en-US" b="1" dirty="0" smtClean="0">
                <a:latin typeface="Courier New"/>
                <a:ea typeface="Calibri"/>
              </a:rPr>
              <a:t> </a:t>
            </a:r>
            <a:endParaRPr lang="es-AR" b="1" dirty="0">
              <a:latin typeface="Courier New"/>
              <a:ea typeface="Calibri"/>
            </a:endParaRPr>
          </a:p>
          <a:p>
            <a:pPr>
              <a:spcAft>
                <a:spcPts val="0"/>
              </a:spcAft>
            </a:pPr>
            <a:r>
              <a:rPr lang="en-US" b="1" dirty="0" smtClean="0">
                <a:solidFill>
                  <a:srgbClr val="00B050"/>
                </a:solidFill>
                <a:latin typeface="Courier New"/>
                <a:ea typeface="Calibri"/>
              </a:rPr>
              <a:t>/*</a:t>
            </a:r>
            <a:r>
              <a:rPr lang="en-US" b="1" dirty="0" err="1">
                <a:solidFill>
                  <a:srgbClr val="00B050"/>
                </a:solidFill>
                <a:latin typeface="Courier New"/>
                <a:ea typeface="Calibri"/>
              </a:rPr>
              <a:t>Establece</a:t>
            </a:r>
            <a:r>
              <a:rPr lang="en-US" b="1" dirty="0">
                <a:solidFill>
                  <a:srgbClr val="00B050"/>
                </a:solidFill>
                <a:latin typeface="Courier New"/>
                <a:ea typeface="Calibri"/>
              </a:rPr>
              <a:t> el color e </a:t>
            </a:r>
            <a:r>
              <a:rPr lang="en-US" b="1" dirty="0" err="1">
                <a:solidFill>
                  <a:srgbClr val="00B050"/>
                </a:solidFill>
                <a:latin typeface="Courier New"/>
                <a:ea typeface="Calibri"/>
              </a:rPr>
              <a:t>inserta</a:t>
            </a:r>
            <a:r>
              <a:rPr lang="en-US" b="1" dirty="0">
                <a:solidFill>
                  <a:srgbClr val="00B050"/>
                </a:solidFill>
                <a:latin typeface="Courier New"/>
                <a:ea typeface="Calibri"/>
              </a:rPr>
              <a:t> la </a:t>
            </a:r>
            <a:r>
              <a:rPr lang="en-US" b="1" dirty="0" err="1">
                <a:solidFill>
                  <a:srgbClr val="00B050"/>
                </a:solidFill>
                <a:latin typeface="Courier New"/>
                <a:ea typeface="Calibri"/>
              </a:rPr>
              <a:t>etiqueta</a:t>
            </a:r>
            <a:r>
              <a:rPr lang="en-US" b="1" dirty="0">
                <a:solidFill>
                  <a:srgbClr val="00B050"/>
                </a:solidFill>
                <a:latin typeface="Courier New"/>
                <a:ea typeface="Calibri"/>
              </a:rPr>
              <a:t> en el panel de </a:t>
            </a:r>
            <a:r>
              <a:rPr lang="en-US" b="1" dirty="0" err="1">
                <a:solidFill>
                  <a:srgbClr val="00B050"/>
                </a:solidFill>
                <a:latin typeface="Courier New"/>
                <a:ea typeface="Calibri"/>
              </a:rPr>
              <a:t>contenido</a:t>
            </a:r>
            <a:r>
              <a:rPr lang="en-US" b="1" dirty="0">
                <a:solidFill>
                  <a:srgbClr val="00B050"/>
                </a:solidFill>
                <a:latin typeface="Courier New"/>
                <a:ea typeface="Calibri"/>
              </a:rPr>
              <a:t> </a:t>
            </a:r>
            <a:r>
              <a:rPr lang="en-US" b="1" dirty="0" smtClean="0">
                <a:solidFill>
                  <a:srgbClr val="00B050"/>
                </a:solidFill>
                <a:latin typeface="Courier New"/>
                <a:ea typeface="Calibri"/>
              </a:rPr>
              <a:t>*/  </a:t>
            </a:r>
            <a:endParaRPr lang="es-AR" b="1" dirty="0">
              <a:solidFill>
                <a:srgbClr val="00B050"/>
              </a:solidFill>
              <a:latin typeface="Courier New"/>
              <a:ea typeface="Calibri"/>
            </a:endParaRPr>
          </a:p>
          <a:p>
            <a:pPr>
              <a:spcAft>
                <a:spcPts val="0"/>
              </a:spcAft>
            </a:pPr>
            <a:r>
              <a:rPr lang="en-US" b="1" dirty="0" err="1" smtClean="0">
                <a:latin typeface="Courier New"/>
                <a:ea typeface="Calibri"/>
              </a:rPr>
              <a:t>getContentPane</a:t>
            </a:r>
            <a:r>
              <a:rPr lang="en-US" b="1" dirty="0">
                <a:latin typeface="Courier New"/>
                <a:ea typeface="Calibri"/>
              </a:rPr>
              <a:t>().</a:t>
            </a:r>
            <a:r>
              <a:rPr lang="en-US" b="1" dirty="0" err="1">
                <a:latin typeface="Courier New"/>
                <a:ea typeface="Calibri"/>
              </a:rPr>
              <a:t>setBackground</a:t>
            </a:r>
            <a:r>
              <a:rPr lang="en-US" b="1" dirty="0">
                <a:latin typeface="Courier New"/>
                <a:ea typeface="Calibri"/>
              </a:rPr>
              <a:t>(</a:t>
            </a:r>
            <a:r>
              <a:rPr lang="en-US" b="1" dirty="0" err="1">
                <a:latin typeface="Courier New"/>
                <a:ea typeface="Calibri"/>
              </a:rPr>
              <a:t>Color.YELLOW</a:t>
            </a:r>
            <a:r>
              <a:rPr lang="en-US" b="1" dirty="0">
                <a:latin typeface="Courier New"/>
                <a:ea typeface="Calibri"/>
              </a:rPr>
              <a:t>);</a:t>
            </a:r>
            <a:endParaRPr lang="es-AR" b="1" dirty="0">
              <a:latin typeface="Courier New"/>
              <a:ea typeface="Calibri"/>
            </a:endParaRPr>
          </a:p>
          <a:p>
            <a:pPr>
              <a:spcAft>
                <a:spcPts val="0"/>
              </a:spcAft>
            </a:pPr>
            <a:r>
              <a:rPr lang="en-US" b="1" dirty="0" err="1" smtClean="0">
                <a:latin typeface="Courier New"/>
                <a:ea typeface="Calibri"/>
              </a:rPr>
              <a:t>getContentPane</a:t>
            </a:r>
            <a:r>
              <a:rPr lang="en-US" b="1" dirty="0">
                <a:latin typeface="Courier New"/>
                <a:ea typeface="Calibri"/>
              </a:rPr>
              <a:t>().add(</a:t>
            </a:r>
            <a:r>
              <a:rPr lang="en-US" b="1" dirty="0" err="1">
                <a:latin typeface="Courier New"/>
                <a:ea typeface="Calibri"/>
              </a:rPr>
              <a:t>etiquetaRobot</a:t>
            </a:r>
            <a:r>
              <a:rPr lang="en-US" b="1" dirty="0">
                <a:latin typeface="Courier New"/>
                <a:ea typeface="Calibri"/>
              </a:rPr>
              <a:t>); </a:t>
            </a:r>
            <a:endParaRPr lang="es-AR" b="1" dirty="0">
              <a:latin typeface="Courier New"/>
              <a:ea typeface="Calibri"/>
            </a:endParaRPr>
          </a:p>
          <a:p>
            <a:endParaRPr lang="es-A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00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Paneles</a:t>
            </a:r>
            <a:endParaRPr lang="es-AR" sz="3600" b="1" dirty="0"/>
          </a:p>
        </p:txBody>
      </p:sp>
      <p:sp>
        <p:nvSpPr>
          <p:cNvPr id="6" name="5 Rectángulo"/>
          <p:cNvSpPr/>
          <p:nvPr/>
        </p:nvSpPr>
        <p:spPr>
          <a:xfrm>
            <a:off x="611560" y="1412776"/>
            <a:ext cx="7632848" cy="4616648"/>
          </a:xfrm>
          <a:prstGeom prst="rect">
            <a:avLst/>
          </a:prstGeom>
        </p:spPr>
        <p:txBody>
          <a:bodyPr wrap="square">
            <a:spAutoFit/>
          </a:bodyPr>
          <a:lstStyle/>
          <a:p>
            <a:pPr algn="just">
              <a:lnSpc>
                <a:spcPct val="110000"/>
              </a:lnSpc>
              <a:spcBef>
                <a:spcPct val="20000"/>
              </a:spcBef>
            </a:pPr>
            <a:r>
              <a:rPr lang="es-ES" altLang="es-AR" sz="2800" dirty="0" smtClean="0">
                <a:solidFill>
                  <a:schemeClr val="bg1">
                    <a:lumMod val="50000"/>
                  </a:schemeClr>
                </a:solidFill>
              </a:rPr>
              <a:t>En el panel de contenido de un </a:t>
            </a:r>
            <a:r>
              <a:rPr lang="es-ES" altLang="es-AR" sz="2800" dirty="0" err="1" smtClean="0">
                <a:solidFill>
                  <a:schemeClr val="bg1">
                    <a:lumMod val="50000"/>
                  </a:schemeClr>
                </a:solidFill>
              </a:rPr>
              <a:t>frame</a:t>
            </a:r>
            <a:r>
              <a:rPr lang="es-ES" altLang="es-AR" sz="2800" dirty="0" smtClean="0">
                <a:solidFill>
                  <a:schemeClr val="bg1">
                    <a:lumMod val="50000"/>
                  </a:schemeClr>
                </a:solidFill>
              </a:rPr>
              <a:t> pueden insertarse diferentes componentes, en particular otros </a:t>
            </a:r>
            <a:r>
              <a:rPr lang="es-ES" altLang="es-AR" sz="2800" b="1" dirty="0" smtClean="0">
                <a:solidFill>
                  <a:srgbClr val="0070C0"/>
                </a:solidFill>
              </a:rPr>
              <a:t>paneles</a:t>
            </a:r>
            <a:r>
              <a:rPr lang="es-ES" altLang="es-AR" sz="2800" dirty="0" smtClean="0">
                <a:solidFill>
                  <a:schemeClr val="bg1">
                    <a:lumMod val="50000"/>
                  </a:schemeClr>
                </a:solidFill>
              </a:rPr>
              <a:t>.</a:t>
            </a:r>
          </a:p>
          <a:p>
            <a:pPr algn="just">
              <a:lnSpc>
                <a:spcPct val="110000"/>
              </a:lnSpc>
              <a:spcBef>
                <a:spcPct val="20000"/>
              </a:spcBef>
            </a:pPr>
            <a:r>
              <a:rPr lang="es-ES" altLang="es-AR" sz="2800" dirty="0">
                <a:solidFill>
                  <a:schemeClr val="bg1">
                    <a:lumMod val="50000"/>
                  </a:schemeClr>
                </a:solidFill>
              </a:rPr>
              <a:t>La distribución de componentes en </a:t>
            </a:r>
            <a:r>
              <a:rPr lang="es-ES" altLang="es-AR" sz="2800" dirty="0" smtClean="0">
                <a:solidFill>
                  <a:schemeClr val="bg1">
                    <a:lumMod val="50000"/>
                  </a:schemeClr>
                </a:solidFill>
              </a:rPr>
              <a:t>varios paneles </a:t>
            </a:r>
            <a:r>
              <a:rPr lang="es-ES" altLang="es-AR" sz="2800" dirty="0">
                <a:solidFill>
                  <a:schemeClr val="bg1">
                    <a:lumMod val="50000"/>
                  </a:schemeClr>
                </a:solidFill>
              </a:rPr>
              <a:t>facilita el diseño de GUI.  </a:t>
            </a:r>
            <a:endParaRPr lang="es-ES" altLang="es-AR" sz="2800" dirty="0" smtClean="0">
              <a:solidFill>
                <a:schemeClr val="bg1">
                  <a:lumMod val="50000"/>
                </a:schemeClr>
              </a:solidFill>
            </a:endParaRPr>
          </a:p>
          <a:p>
            <a:pPr algn="just">
              <a:lnSpc>
                <a:spcPct val="110000"/>
              </a:lnSpc>
              <a:spcBef>
                <a:spcPct val="20000"/>
              </a:spcBef>
            </a:pPr>
            <a:r>
              <a:rPr lang="es-ES" altLang="es-AR" sz="2800" dirty="0" smtClean="0">
                <a:solidFill>
                  <a:schemeClr val="bg1">
                    <a:lumMod val="50000"/>
                  </a:schemeClr>
                </a:solidFill>
              </a:rPr>
              <a:t>Un </a:t>
            </a:r>
            <a:r>
              <a:rPr lang="es-ES" altLang="es-AR" sz="2800" b="1" dirty="0">
                <a:solidFill>
                  <a:schemeClr val="bg1">
                    <a:lumMod val="50000"/>
                  </a:schemeClr>
                </a:solidFill>
              </a:rPr>
              <a:t>panel</a:t>
            </a:r>
            <a:r>
              <a:rPr lang="es-ES" altLang="es-AR" sz="2800" dirty="0">
                <a:solidFill>
                  <a:schemeClr val="bg1">
                    <a:lumMod val="50000"/>
                  </a:schemeClr>
                </a:solidFill>
              </a:rPr>
              <a:t> es un área sobre la que trabaja el usuario o se colocan otras componentes.</a:t>
            </a:r>
          </a:p>
          <a:p>
            <a:pPr algn="just">
              <a:lnSpc>
                <a:spcPct val="110000"/>
              </a:lnSpc>
              <a:spcBef>
                <a:spcPct val="20000"/>
              </a:spcBef>
            </a:pPr>
            <a:r>
              <a:rPr lang="es-ES" altLang="es-AR" sz="2800" dirty="0" smtClean="0">
                <a:solidFill>
                  <a:schemeClr val="bg1">
                    <a:lumMod val="50000"/>
                  </a:schemeClr>
                </a:solidFill>
              </a:rPr>
              <a:t>Para </a:t>
            </a:r>
            <a:r>
              <a:rPr lang="es-ES" altLang="es-AR" sz="2800" dirty="0">
                <a:solidFill>
                  <a:schemeClr val="bg1">
                    <a:lumMod val="50000"/>
                  </a:schemeClr>
                </a:solidFill>
              </a:rPr>
              <a:t>definir un panel creamos un objeto de la clase </a:t>
            </a:r>
            <a:r>
              <a:rPr lang="es-ES" altLang="es-AR" sz="2800" b="1" dirty="0" err="1">
                <a:solidFill>
                  <a:schemeClr val="bg1">
                    <a:lumMod val="50000"/>
                  </a:schemeClr>
                </a:solidFill>
                <a:latin typeface="Courier New" panose="02070309020205020404" pitchFamily="49" charset="0"/>
                <a:cs typeface="Courier New" panose="02070309020205020404" pitchFamily="49" charset="0"/>
              </a:rPr>
              <a:t>JPanel</a:t>
            </a:r>
            <a:r>
              <a:rPr lang="es-ES" altLang="es-AR" sz="2800" dirty="0" smtClean="0">
                <a:solidFill>
                  <a:schemeClr val="bg1">
                    <a:lumMod val="50000"/>
                  </a:schemeClr>
                </a:solidFill>
              </a:rPr>
              <a:t>.</a:t>
            </a:r>
            <a:endParaRPr lang="es-ES" altLang="es-AR" sz="2800" dirty="0">
              <a:solidFill>
                <a:schemeClr val="bg1">
                  <a:lumMod val="50000"/>
                </a:schemeClr>
              </a:solidFill>
            </a:endParaRPr>
          </a:p>
        </p:txBody>
      </p:sp>
    </p:spTree>
    <p:extLst>
      <p:ext uri="{BB962C8B-B14F-4D97-AF65-F5344CB8AC3E}">
        <p14:creationId xmlns:p14="http://schemas.microsoft.com/office/powerpoint/2010/main" val="16020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Paneles</a:t>
            </a:r>
            <a:endParaRPr lang="es-AR" sz="3600" b="1" dirty="0"/>
          </a:p>
        </p:txBody>
      </p:sp>
      <p:sp>
        <p:nvSpPr>
          <p:cNvPr id="6" name="5 Rectángulo"/>
          <p:cNvSpPr/>
          <p:nvPr/>
        </p:nvSpPr>
        <p:spPr>
          <a:xfrm>
            <a:off x="611560" y="1412776"/>
            <a:ext cx="7632848" cy="5004447"/>
          </a:xfrm>
          <a:prstGeom prst="rect">
            <a:avLst/>
          </a:prstGeom>
        </p:spPr>
        <p:txBody>
          <a:bodyPr wrap="square">
            <a:spAutoFit/>
          </a:bodyPr>
          <a:lstStyle/>
          <a:p>
            <a:pPr algn="just">
              <a:lnSpc>
                <a:spcPct val="110000"/>
              </a:lnSpc>
              <a:spcBef>
                <a:spcPct val="20000"/>
              </a:spcBef>
            </a:pPr>
            <a:r>
              <a:rPr lang="es-ES" altLang="es-AR" sz="2800" dirty="0" smtClean="0">
                <a:solidFill>
                  <a:schemeClr val="bg1">
                    <a:lumMod val="50000"/>
                  </a:schemeClr>
                </a:solidFill>
              </a:rPr>
              <a:t>Los paneles van a quedar organizados de manera </a:t>
            </a:r>
            <a:r>
              <a:rPr lang="es-ES" altLang="es-AR" sz="2800" b="1" dirty="0" smtClean="0">
                <a:solidFill>
                  <a:schemeClr val="bg1">
                    <a:lumMod val="50000"/>
                  </a:schemeClr>
                </a:solidFill>
              </a:rPr>
              <a:t>jerárquica</a:t>
            </a:r>
            <a:r>
              <a:rPr lang="es-ES" altLang="es-AR" sz="2800" dirty="0" smtClean="0">
                <a:solidFill>
                  <a:schemeClr val="bg1">
                    <a:lumMod val="50000"/>
                  </a:schemeClr>
                </a:solidFill>
              </a:rPr>
              <a:t>. Esto </a:t>
            </a:r>
            <a:r>
              <a:rPr lang="es-ES" altLang="es-AR" sz="2800" dirty="0">
                <a:solidFill>
                  <a:schemeClr val="bg1">
                    <a:lumMod val="50000"/>
                  </a:schemeClr>
                </a:solidFill>
              </a:rPr>
              <a:t>es, el panel de contenido contiene paneles que a su vez pueden contener a otros paneles. </a:t>
            </a:r>
          </a:p>
          <a:p>
            <a:pPr algn="just">
              <a:lnSpc>
                <a:spcPct val="110000"/>
              </a:lnSpc>
              <a:spcBef>
                <a:spcPct val="20000"/>
              </a:spcBef>
            </a:pPr>
            <a:r>
              <a:rPr lang="es-ES" altLang="es-AR" sz="2800" dirty="0">
                <a:solidFill>
                  <a:schemeClr val="bg1">
                    <a:lumMod val="50000"/>
                  </a:schemeClr>
                </a:solidFill>
              </a:rPr>
              <a:t>El principal atributo de un panel es el </a:t>
            </a:r>
            <a:r>
              <a:rPr lang="es-ES" altLang="es-AR" sz="2800" b="1" dirty="0" smtClean="0">
                <a:solidFill>
                  <a:schemeClr val="bg1">
                    <a:lumMod val="50000"/>
                  </a:schemeClr>
                </a:solidFill>
              </a:rPr>
              <a:t> </a:t>
            </a:r>
            <a:r>
              <a:rPr lang="es-ES" altLang="es-AR" sz="2800" b="1" dirty="0">
                <a:solidFill>
                  <a:schemeClr val="bg1">
                    <a:lumMod val="50000"/>
                  </a:schemeClr>
                </a:solidFill>
              </a:rPr>
              <a:t>diagramado </a:t>
            </a:r>
            <a:r>
              <a:rPr lang="es-ES" altLang="es-AR" sz="2800" dirty="0">
                <a:solidFill>
                  <a:schemeClr val="bg1">
                    <a:lumMod val="50000"/>
                  </a:schemeClr>
                </a:solidFill>
              </a:rPr>
              <a:t>que permite especificar como se distribuyen las componentes en su interior. </a:t>
            </a:r>
          </a:p>
          <a:p>
            <a:pPr algn="just">
              <a:lnSpc>
                <a:spcPct val="110000"/>
              </a:lnSpc>
              <a:spcBef>
                <a:spcPct val="20000"/>
              </a:spcBef>
            </a:pPr>
            <a:r>
              <a:rPr lang="es-ES" altLang="es-AR" sz="2800" dirty="0" smtClean="0">
                <a:solidFill>
                  <a:schemeClr val="bg1">
                    <a:lumMod val="50000"/>
                  </a:schemeClr>
                </a:solidFill>
              </a:rPr>
              <a:t>Es decir, el panel de contenido del </a:t>
            </a:r>
            <a:r>
              <a:rPr lang="es-ES" altLang="es-AR" sz="2800" dirty="0" err="1" smtClean="0">
                <a:solidFill>
                  <a:schemeClr val="bg1">
                    <a:lumMod val="50000"/>
                  </a:schemeClr>
                </a:solidFill>
              </a:rPr>
              <a:t>frame</a:t>
            </a:r>
            <a:r>
              <a:rPr lang="es-ES" altLang="es-AR" sz="2800" dirty="0" smtClean="0">
                <a:solidFill>
                  <a:schemeClr val="bg1">
                    <a:lumMod val="50000"/>
                  </a:schemeClr>
                </a:solidFill>
              </a:rPr>
              <a:t> tiene un diagramado y cada uno de los paneles contenidos en él, tiene el mismo u otro diagramado. </a:t>
            </a:r>
          </a:p>
        </p:txBody>
      </p:sp>
    </p:spTree>
    <p:extLst>
      <p:ext uri="{BB962C8B-B14F-4D97-AF65-F5344CB8AC3E}">
        <p14:creationId xmlns:p14="http://schemas.microsoft.com/office/powerpoint/2010/main" val="381093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Diagramado</a:t>
            </a:r>
            <a:endParaRPr lang="es-AR" sz="3600" b="1" dirty="0"/>
          </a:p>
        </p:txBody>
      </p:sp>
      <p:sp>
        <p:nvSpPr>
          <p:cNvPr id="6" name="5 Rectángulo"/>
          <p:cNvSpPr/>
          <p:nvPr/>
        </p:nvSpPr>
        <p:spPr>
          <a:xfrm>
            <a:off x="611560" y="1412776"/>
            <a:ext cx="6768752" cy="3262432"/>
          </a:xfrm>
          <a:prstGeom prst="rect">
            <a:avLst/>
          </a:prstGeom>
        </p:spPr>
        <p:txBody>
          <a:bodyPr wrap="square">
            <a:spAutoFit/>
          </a:bodyPr>
          <a:lstStyle/>
          <a:p>
            <a:pPr>
              <a:spcBef>
                <a:spcPts val="1200"/>
              </a:spcBef>
            </a:pPr>
            <a:r>
              <a:rPr lang="es-AR" sz="2800" dirty="0">
                <a:solidFill>
                  <a:schemeClr val="bg1">
                    <a:lumMod val="50000"/>
                  </a:schemeClr>
                </a:solidFill>
              </a:rPr>
              <a:t>El </a:t>
            </a:r>
            <a:r>
              <a:rPr lang="es-AR" sz="2800" b="1" dirty="0" smtClean="0">
                <a:solidFill>
                  <a:schemeClr val="bg1">
                    <a:lumMod val="50000"/>
                  </a:schemeClr>
                </a:solidFill>
              </a:rPr>
              <a:t>diagramado</a:t>
            </a:r>
            <a:r>
              <a:rPr lang="es-AR" sz="2800" dirty="0" smtClean="0">
                <a:solidFill>
                  <a:schemeClr val="bg1">
                    <a:lumMod val="50000"/>
                  </a:schemeClr>
                </a:solidFill>
              </a:rPr>
              <a:t> </a:t>
            </a:r>
            <a:r>
              <a:rPr lang="es-AR" sz="2800" dirty="0">
                <a:solidFill>
                  <a:schemeClr val="bg1">
                    <a:lumMod val="50000"/>
                  </a:schemeClr>
                </a:solidFill>
              </a:rPr>
              <a:t>es un atributo de todos los objetos gráficos contenedores que determina como se </a:t>
            </a:r>
            <a:r>
              <a:rPr lang="es-AR" sz="2800" dirty="0" smtClean="0">
                <a:solidFill>
                  <a:schemeClr val="bg1">
                    <a:lumMod val="50000"/>
                  </a:schemeClr>
                </a:solidFill>
              </a:rPr>
              <a:t>distribuyen las </a:t>
            </a:r>
            <a:r>
              <a:rPr lang="es-AR" sz="2800" dirty="0">
                <a:solidFill>
                  <a:schemeClr val="bg1">
                    <a:lumMod val="50000"/>
                  </a:schemeClr>
                </a:solidFill>
              </a:rPr>
              <a:t>componentes contenidas. </a:t>
            </a:r>
            <a:endParaRPr lang="es-AR" sz="2800" dirty="0" smtClean="0">
              <a:solidFill>
                <a:schemeClr val="bg1">
                  <a:lumMod val="50000"/>
                </a:schemeClr>
              </a:solidFill>
            </a:endParaRPr>
          </a:p>
          <a:p>
            <a:pPr>
              <a:spcBef>
                <a:spcPts val="1200"/>
              </a:spcBef>
            </a:pPr>
            <a:r>
              <a:rPr lang="es-ES" sz="2800" dirty="0" smtClean="0">
                <a:solidFill>
                  <a:schemeClr val="bg1">
                    <a:lumMod val="50000"/>
                  </a:schemeClr>
                </a:solidFill>
              </a:rPr>
              <a:t>Algunas </a:t>
            </a:r>
            <a:r>
              <a:rPr lang="es-ES" sz="2800" dirty="0">
                <a:solidFill>
                  <a:schemeClr val="bg1">
                    <a:lumMod val="50000"/>
                  </a:schemeClr>
                </a:solidFill>
              </a:rPr>
              <a:t>de las clases </a:t>
            </a:r>
            <a:r>
              <a:rPr lang="es-AR" sz="2800" dirty="0">
                <a:solidFill>
                  <a:schemeClr val="bg1">
                    <a:lumMod val="50000"/>
                  </a:schemeClr>
                </a:solidFill>
              </a:rPr>
              <a:t>provistas para crear organizadores son </a:t>
            </a:r>
            <a:r>
              <a:rPr lang="en-US" sz="2800" b="1" dirty="0" err="1">
                <a:solidFill>
                  <a:schemeClr val="bg1">
                    <a:lumMod val="50000"/>
                  </a:schemeClr>
                </a:solidFill>
                <a:latin typeface="Courier New" panose="02070309020205020404" pitchFamily="49" charset="0"/>
                <a:cs typeface="Courier New" panose="02070309020205020404" pitchFamily="49" charset="0"/>
              </a:rPr>
              <a:t>BorderLayout</a:t>
            </a:r>
            <a:r>
              <a:rPr lang="es-AR" sz="2800" dirty="0">
                <a:solidFill>
                  <a:schemeClr val="bg1">
                    <a:lumMod val="50000"/>
                  </a:schemeClr>
                </a:solidFill>
              </a:rPr>
              <a:t>, </a:t>
            </a:r>
            <a:r>
              <a:rPr lang="en-US" sz="2800" b="1" dirty="0" err="1">
                <a:solidFill>
                  <a:schemeClr val="bg1">
                    <a:lumMod val="50000"/>
                  </a:schemeClr>
                </a:solidFill>
                <a:latin typeface="Courier New" panose="02070309020205020404" pitchFamily="49" charset="0"/>
                <a:cs typeface="Courier New" panose="02070309020205020404" pitchFamily="49" charset="0"/>
              </a:rPr>
              <a:t>FlowLayout</a:t>
            </a:r>
            <a:r>
              <a:rPr lang="es-AR" sz="2800" dirty="0">
                <a:solidFill>
                  <a:schemeClr val="bg1">
                    <a:lumMod val="50000"/>
                  </a:schemeClr>
                </a:solidFill>
              </a:rPr>
              <a:t>, </a:t>
            </a:r>
            <a:r>
              <a:rPr lang="en-US" sz="2800" b="1" dirty="0" err="1">
                <a:solidFill>
                  <a:schemeClr val="bg1">
                    <a:lumMod val="50000"/>
                  </a:schemeClr>
                </a:solidFill>
                <a:latin typeface="Courier New" panose="02070309020205020404" pitchFamily="49" charset="0"/>
                <a:cs typeface="Courier New" panose="02070309020205020404" pitchFamily="49" charset="0"/>
              </a:rPr>
              <a:t>GridLayout</a:t>
            </a:r>
            <a:r>
              <a:rPr lang="es-AR" sz="2800" dirty="0">
                <a:solidFill>
                  <a:schemeClr val="bg1">
                    <a:lumMod val="50000"/>
                  </a:schemeClr>
                </a:solidFill>
              </a:rPr>
              <a:t>. </a:t>
            </a:r>
          </a:p>
        </p:txBody>
      </p:sp>
    </p:spTree>
    <p:extLst>
      <p:ext uri="{BB962C8B-B14F-4D97-AF65-F5344CB8AC3E}">
        <p14:creationId xmlns:p14="http://schemas.microsoft.com/office/powerpoint/2010/main" val="30217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Diagramado</a:t>
            </a:r>
            <a:endParaRPr lang="es-AR" sz="3600" b="1" dirty="0"/>
          </a:p>
        </p:txBody>
      </p:sp>
      <p:sp>
        <p:nvSpPr>
          <p:cNvPr id="6" name="5 Rectángulo"/>
          <p:cNvSpPr/>
          <p:nvPr/>
        </p:nvSpPr>
        <p:spPr>
          <a:xfrm>
            <a:off x="611560" y="1412776"/>
            <a:ext cx="7344816" cy="4401205"/>
          </a:xfrm>
          <a:prstGeom prst="rect">
            <a:avLst/>
          </a:prstGeom>
        </p:spPr>
        <p:txBody>
          <a:bodyPr wrap="square">
            <a:spAutoFit/>
          </a:bodyPr>
          <a:lstStyle/>
          <a:p>
            <a:r>
              <a:rPr lang="en-US" sz="2800" b="1" dirty="0" err="1">
                <a:solidFill>
                  <a:schemeClr val="bg1">
                    <a:lumMod val="50000"/>
                  </a:schemeClr>
                </a:solidFill>
                <a:latin typeface="Courier New" panose="02070309020205020404" pitchFamily="49" charset="0"/>
                <a:cs typeface="Courier New" panose="02070309020205020404" pitchFamily="49" charset="0"/>
              </a:rPr>
              <a:t>FlowLayout</a:t>
            </a:r>
            <a:r>
              <a:rPr lang="es-AR" sz="2800" b="1" dirty="0">
                <a:solidFill>
                  <a:schemeClr val="bg1">
                    <a:lumMod val="50000"/>
                  </a:schemeClr>
                </a:solidFill>
                <a:latin typeface="Courier New" panose="02070309020205020404" pitchFamily="49" charset="0"/>
                <a:cs typeface="Courier New" panose="02070309020205020404" pitchFamily="49" charset="0"/>
              </a:rPr>
              <a:t>: </a:t>
            </a:r>
            <a:r>
              <a:rPr lang="es-AR" sz="2800" dirty="0">
                <a:solidFill>
                  <a:schemeClr val="bg1">
                    <a:lumMod val="50000"/>
                  </a:schemeClr>
                </a:solidFill>
              </a:rPr>
              <a:t>Distribuye los componentes uno al lado del otro comenzando en la parte superior. </a:t>
            </a:r>
            <a:endParaRPr lang="es-AR" sz="2800" dirty="0" smtClean="0">
              <a:solidFill>
                <a:schemeClr val="bg1">
                  <a:lumMod val="50000"/>
                </a:schemeClr>
              </a:solidFill>
            </a:endParaRPr>
          </a:p>
          <a:p>
            <a:r>
              <a:rPr lang="en-US" sz="2800" b="1" dirty="0" err="1" smtClean="0">
                <a:solidFill>
                  <a:schemeClr val="bg1">
                    <a:lumMod val="50000"/>
                  </a:schemeClr>
                </a:solidFill>
                <a:latin typeface="Courier New" panose="02070309020205020404" pitchFamily="49" charset="0"/>
                <a:cs typeface="Courier New" panose="02070309020205020404" pitchFamily="49" charset="0"/>
              </a:rPr>
              <a:t>BorderLayout</a:t>
            </a:r>
            <a:r>
              <a:rPr lang="es-AR" sz="2800" b="1" dirty="0">
                <a:solidFill>
                  <a:schemeClr val="bg1">
                    <a:lumMod val="50000"/>
                  </a:schemeClr>
                </a:solidFill>
                <a:latin typeface="Courier New" panose="02070309020205020404" pitchFamily="49" charset="0"/>
                <a:cs typeface="Courier New" panose="02070309020205020404" pitchFamily="49" charset="0"/>
              </a:rPr>
              <a:t>: </a:t>
            </a:r>
            <a:r>
              <a:rPr lang="es-AR" sz="2800" dirty="0">
                <a:solidFill>
                  <a:schemeClr val="bg1">
                    <a:lumMod val="50000"/>
                  </a:schemeClr>
                </a:solidFill>
              </a:rPr>
              <a:t>Divide el contenedor en cinco regiones: NORTH, SOUTH, EAST, WEST y CENTER, admite un único componente por región.</a:t>
            </a:r>
          </a:p>
          <a:p>
            <a:r>
              <a:rPr lang="en-US" sz="2800" b="1" dirty="0" err="1">
                <a:solidFill>
                  <a:schemeClr val="bg1">
                    <a:lumMod val="50000"/>
                  </a:schemeClr>
                </a:solidFill>
                <a:latin typeface="Courier New" panose="02070309020205020404" pitchFamily="49" charset="0"/>
                <a:cs typeface="Courier New" panose="02070309020205020404" pitchFamily="49" charset="0"/>
              </a:rPr>
              <a:t>GridLayout</a:t>
            </a:r>
            <a:r>
              <a:rPr lang="es-AR" sz="2800" b="1" dirty="0">
                <a:solidFill>
                  <a:schemeClr val="bg1">
                    <a:lumMod val="50000"/>
                  </a:schemeClr>
                </a:solidFill>
                <a:latin typeface="Courier New" panose="02070309020205020404" pitchFamily="49" charset="0"/>
                <a:cs typeface="Courier New" panose="02070309020205020404" pitchFamily="49" charset="0"/>
              </a:rPr>
              <a:t>: </a:t>
            </a:r>
            <a:r>
              <a:rPr lang="es-AR" sz="2800" dirty="0">
                <a:solidFill>
                  <a:schemeClr val="bg1">
                    <a:lumMod val="50000"/>
                  </a:schemeClr>
                </a:solidFill>
              </a:rPr>
              <a:t>Divide el contenedor en una grilla de n filas por m columnas, con todas las celdas de igual tamaño.</a:t>
            </a:r>
          </a:p>
        </p:txBody>
      </p:sp>
    </p:spTree>
    <p:extLst>
      <p:ext uri="{BB962C8B-B14F-4D97-AF65-F5344CB8AC3E}">
        <p14:creationId xmlns:p14="http://schemas.microsoft.com/office/powerpoint/2010/main" val="3218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Interfaces Gráficas de Usuario</a:t>
            </a:r>
            <a:endParaRPr lang="es-AR" sz="3600" b="1" dirty="0"/>
          </a:p>
        </p:txBody>
      </p:sp>
      <p:sp>
        <p:nvSpPr>
          <p:cNvPr id="3" name="2 Subtítulo"/>
          <p:cNvSpPr>
            <a:spLocks noGrp="1"/>
          </p:cNvSpPr>
          <p:nvPr>
            <p:ph type="subTitle" idx="1"/>
          </p:nvPr>
        </p:nvSpPr>
        <p:spPr>
          <a:xfrm>
            <a:off x="467544" y="2132856"/>
            <a:ext cx="7776864" cy="4104456"/>
          </a:xfrm>
        </p:spPr>
        <p:txBody>
          <a:bodyPr>
            <a:normAutofit/>
          </a:bodyPr>
          <a:lstStyle/>
          <a:p>
            <a:pPr marL="457200" lvl="0" indent="-457200">
              <a:buFont typeface="Arial" panose="020B0604020202020204" pitchFamily="34" charset="0"/>
              <a:buChar char="•"/>
            </a:pPr>
            <a:r>
              <a:rPr lang="en-GB" sz="2800" dirty="0" err="1"/>
              <a:t>Íconos</a:t>
            </a:r>
            <a:endParaRPr lang="es-AR" sz="2800" dirty="0"/>
          </a:p>
          <a:p>
            <a:pPr marL="457200" lvl="0" indent="-457200">
              <a:buFont typeface="Arial" panose="020B0604020202020204" pitchFamily="34" charset="0"/>
              <a:buChar char="•"/>
            </a:pPr>
            <a:r>
              <a:rPr lang="es-ES" sz="2800" dirty="0"/>
              <a:t>Ventanas</a:t>
            </a:r>
            <a:endParaRPr lang="es-AR" sz="2800" dirty="0"/>
          </a:p>
          <a:p>
            <a:pPr marL="457200" lvl="0" indent="-457200">
              <a:buFont typeface="Arial" panose="020B0604020202020204" pitchFamily="34" charset="0"/>
              <a:buChar char="•"/>
            </a:pPr>
            <a:r>
              <a:rPr lang="es-ES" sz="2800" dirty="0" err="1"/>
              <a:t>Menúes</a:t>
            </a:r>
            <a:r>
              <a:rPr lang="es-ES" sz="2800" dirty="0"/>
              <a:t> </a:t>
            </a:r>
            <a:r>
              <a:rPr lang="en-GB" sz="2800" dirty="0" err="1"/>
              <a:t>desplegables</a:t>
            </a:r>
            <a:r>
              <a:rPr lang="en-GB" sz="2800" dirty="0"/>
              <a:t> </a:t>
            </a:r>
            <a:endParaRPr lang="es-AR" sz="2800" dirty="0"/>
          </a:p>
          <a:p>
            <a:pPr marL="457200" lvl="0" indent="-457200">
              <a:buFont typeface="Arial" panose="020B0604020202020204" pitchFamily="34" charset="0"/>
              <a:buChar char="•"/>
            </a:pPr>
            <a:r>
              <a:rPr lang="es-ES" sz="2800" dirty="0"/>
              <a:t>Hipertexto</a:t>
            </a:r>
            <a:endParaRPr lang="es-AR" sz="2800" dirty="0"/>
          </a:p>
          <a:p>
            <a:pPr marL="457200" lvl="0" indent="-457200">
              <a:buFont typeface="Arial" panose="020B0604020202020204" pitchFamily="34" charset="0"/>
              <a:buChar char="•"/>
            </a:pPr>
            <a:r>
              <a:rPr lang="es-ES" sz="2800" dirty="0"/>
              <a:t>Manipulación basada en </a:t>
            </a:r>
            <a:r>
              <a:rPr lang="en-US" sz="2800" i="1" dirty="0" err="1"/>
              <a:t>arrastrar</a:t>
            </a:r>
            <a:r>
              <a:rPr lang="en-US" sz="2800" i="1" dirty="0"/>
              <a:t> y </a:t>
            </a:r>
            <a:r>
              <a:rPr lang="en-US" sz="2800" i="1" dirty="0" err="1"/>
              <a:t>soltar</a:t>
            </a:r>
            <a:endParaRPr lang="es-AR" sz="2800" dirty="0"/>
          </a:p>
          <a:p>
            <a:endParaRPr lang="es-AR" dirty="0"/>
          </a:p>
        </p:txBody>
      </p:sp>
    </p:spTree>
    <p:extLst>
      <p:ext uri="{BB962C8B-B14F-4D97-AF65-F5344CB8AC3E}">
        <p14:creationId xmlns:p14="http://schemas.microsoft.com/office/powerpoint/2010/main" val="240957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Iconos</a:t>
            </a:r>
            <a:endParaRPr lang="es-AR" sz="3600" b="1" dirty="0"/>
          </a:p>
        </p:txBody>
      </p:sp>
      <p:pic>
        <p:nvPicPr>
          <p:cNvPr id="5" name="Picture 2" descr="http://www.baluart.net/UserFiles/Image/diseno_grafico/art1391/iconos_vectoria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000250"/>
            <a:ext cx="528637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7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Ventanas</a:t>
            </a:r>
            <a:endParaRPr lang="es-AR" sz="3600" b="1" dirty="0"/>
          </a:p>
        </p:txBody>
      </p:sp>
      <p:pic>
        <p:nvPicPr>
          <p:cNvPr id="4" name="Picture 2" descr="http://www.scenebeta.com/biblioarchivosdrupal/www_pub/active/1/LinuxMintMobaLive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928813"/>
            <a:ext cx="5857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97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err="1" smtClean="0"/>
              <a:t>Menúes</a:t>
            </a:r>
            <a:r>
              <a:rPr lang="es-ES" sz="3600" b="1" dirty="0" smtClean="0"/>
              <a:t> </a:t>
            </a:r>
            <a:r>
              <a:rPr lang="es-ES" sz="3600" b="1" dirty="0" err="1" smtClean="0"/>
              <a:t>descolgables</a:t>
            </a:r>
            <a:endParaRPr lang="es-AR" sz="3600" b="1" dirty="0"/>
          </a:p>
        </p:txBody>
      </p:sp>
      <p:pic>
        <p:nvPicPr>
          <p:cNvPr id="5" name="Picture 2" descr="http://www.cadopolis.com/autocad/images/escalera-caracol-3d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714500"/>
            <a:ext cx="59293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68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124744"/>
          </a:xfrm>
        </p:spPr>
        <p:txBody>
          <a:bodyPr>
            <a:normAutofit/>
          </a:bodyPr>
          <a:lstStyle/>
          <a:p>
            <a:r>
              <a:rPr lang="es-ES" sz="3600" b="1" dirty="0" smtClean="0"/>
              <a:t>Paquetes Gráficos</a:t>
            </a:r>
            <a:endParaRPr lang="es-AR" sz="3600" b="1" dirty="0"/>
          </a:p>
        </p:txBody>
      </p:sp>
      <p:sp>
        <p:nvSpPr>
          <p:cNvPr id="3" name="2 Subtítulo"/>
          <p:cNvSpPr>
            <a:spLocks noGrp="1"/>
          </p:cNvSpPr>
          <p:nvPr>
            <p:ph type="subTitle" idx="1"/>
          </p:nvPr>
        </p:nvSpPr>
        <p:spPr>
          <a:xfrm>
            <a:off x="467544" y="1556792"/>
            <a:ext cx="7776864" cy="4752528"/>
          </a:xfrm>
        </p:spPr>
        <p:txBody>
          <a:bodyPr>
            <a:normAutofit/>
          </a:bodyPr>
          <a:lstStyle/>
          <a:p>
            <a:r>
              <a:rPr lang="es-ES" altLang="es-AR" sz="3200" dirty="0" smtClean="0"/>
              <a:t>Para la </a:t>
            </a:r>
            <a:r>
              <a:rPr lang="es-ES" altLang="es-AR" sz="3200" dirty="0"/>
              <a:t>implementación de </a:t>
            </a:r>
            <a:r>
              <a:rPr lang="es-ES" altLang="es-AR" sz="3200" dirty="0" smtClean="0"/>
              <a:t>GUI </a:t>
            </a:r>
            <a:r>
              <a:rPr lang="es-ES" altLang="es-AR" sz="3200" dirty="0"/>
              <a:t>en </a:t>
            </a:r>
            <a:r>
              <a:rPr lang="es-ES" altLang="es-AR" sz="3200" b="1" dirty="0"/>
              <a:t>Java</a:t>
            </a:r>
            <a:r>
              <a:rPr lang="es-ES" altLang="es-AR" sz="3200" dirty="0"/>
              <a:t> </a:t>
            </a:r>
            <a:r>
              <a:rPr lang="es-ES" altLang="es-AR" sz="3200" dirty="0" smtClean="0"/>
              <a:t>usaremos los </a:t>
            </a:r>
            <a:r>
              <a:rPr lang="es-ES" altLang="es-AR" sz="3200" b="1" dirty="0">
                <a:solidFill>
                  <a:srgbClr val="0070C0"/>
                </a:solidFill>
              </a:rPr>
              <a:t>paquetes</a:t>
            </a:r>
            <a:r>
              <a:rPr lang="es-ES" altLang="es-AR" sz="3200" b="1" dirty="0"/>
              <a:t> </a:t>
            </a:r>
            <a:r>
              <a:rPr lang="es-ES" altLang="es-AR" sz="3200" b="1" dirty="0">
                <a:solidFill>
                  <a:srgbClr val="0070C0"/>
                </a:solidFill>
              </a:rPr>
              <a:t>gráficos</a:t>
            </a:r>
            <a:r>
              <a:rPr lang="es-ES" altLang="es-AR" sz="3200" b="1" dirty="0"/>
              <a:t> </a:t>
            </a:r>
            <a:r>
              <a:rPr lang="es-ES" altLang="es-AR" sz="3200" dirty="0"/>
              <a:t>SWING y AWT. </a:t>
            </a:r>
          </a:p>
          <a:p>
            <a:r>
              <a:rPr lang="es-ES" altLang="es-AR" sz="3200" dirty="0"/>
              <a:t>Un </a:t>
            </a:r>
            <a:r>
              <a:rPr lang="es-ES" altLang="es-AR" sz="3200" dirty="0" smtClean="0"/>
              <a:t>paquete </a:t>
            </a:r>
            <a:r>
              <a:rPr lang="es-ES" altLang="es-AR" sz="3200" dirty="0"/>
              <a:t>gráfico brinda </a:t>
            </a:r>
            <a:r>
              <a:rPr lang="es-ES" altLang="es-AR" sz="3200" b="1" dirty="0">
                <a:solidFill>
                  <a:srgbClr val="0070C0"/>
                </a:solidFill>
              </a:rPr>
              <a:t>clases </a:t>
            </a:r>
            <a:r>
              <a:rPr lang="es-ES" altLang="es-AR" sz="3200" b="1" dirty="0" smtClean="0">
                <a:solidFill>
                  <a:srgbClr val="0070C0"/>
                </a:solidFill>
              </a:rPr>
              <a:t>gráficas </a:t>
            </a:r>
            <a:r>
              <a:rPr lang="es-ES" altLang="es-AR" sz="3200" dirty="0" smtClean="0"/>
              <a:t>generales a </a:t>
            </a:r>
            <a:r>
              <a:rPr lang="es-ES" altLang="es-AR" sz="3200" dirty="0"/>
              <a:t>partir de las cuales es posible crear </a:t>
            </a:r>
            <a:r>
              <a:rPr lang="es-ES" altLang="es-AR" sz="3200" b="1" dirty="0">
                <a:solidFill>
                  <a:srgbClr val="0070C0"/>
                </a:solidFill>
              </a:rPr>
              <a:t>objetos gráficos </a:t>
            </a:r>
            <a:r>
              <a:rPr lang="es-ES" altLang="es-AR" sz="3200" dirty="0"/>
              <a:t>o bien definir nuevas clases más </a:t>
            </a:r>
            <a:r>
              <a:rPr lang="es-ES" altLang="es-AR" sz="3200" dirty="0" smtClean="0"/>
              <a:t>específicas para crear luego objetos de estas clases.</a:t>
            </a:r>
            <a:endParaRPr lang="es-AR" sz="3200" dirty="0"/>
          </a:p>
        </p:txBody>
      </p:sp>
    </p:spTree>
    <p:extLst>
      <p:ext uri="{BB962C8B-B14F-4D97-AF65-F5344CB8AC3E}">
        <p14:creationId xmlns:p14="http://schemas.microsoft.com/office/powerpoint/2010/main" val="6952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556792"/>
            <a:ext cx="7776864" cy="4752528"/>
          </a:xfrm>
        </p:spPr>
        <p:txBody>
          <a:bodyPr>
            <a:noAutofit/>
          </a:bodyPr>
          <a:lstStyle/>
          <a:p>
            <a:pPr>
              <a:spcBef>
                <a:spcPts val="1200"/>
              </a:spcBef>
            </a:pPr>
            <a:r>
              <a:rPr lang="en-US" sz="3200" dirty="0" err="1"/>
              <a:t>Algunos</a:t>
            </a:r>
            <a:r>
              <a:rPr lang="en-US" sz="3200" dirty="0"/>
              <a:t> </a:t>
            </a:r>
            <a:r>
              <a:rPr lang="en-US" sz="3200" dirty="0" err="1" smtClean="0"/>
              <a:t>objetos</a:t>
            </a:r>
            <a:r>
              <a:rPr lang="en-US" sz="3200" dirty="0" smtClean="0"/>
              <a:t> </a:t>
            </a:r>
            <a:r>
              <a:rPr lang="en-US" sz="3200" dirty="0" err="1" smtClean="0"/>
              <a:t>gráficos</a:t>
            </a:r>
            <a:r>
              <a:rPr lang="en-US" sz="3200" dirty="0" smtClean="0"/>
              <a:t> </a:t>
            </a:r>
            <a:r>
              <a:rPr lang="en-US" sz="3200" dirty="0"/>
              <a:t>son </a:t>
            </a:r>
            <a:r>
              <a:rPr lang="en-US" sz="3200" b="1" dirty="0" err="1"/>
              <a:t>contenedores</a:t>
            </a:r>
            <a:r>
              <a:rPr lang="en-US" sz="3200" dirty="0"/>
              <a:t> de </a:t>
            </a:r>
            <a:r>
              <a:rPr lang="en-US" sz="3200" dirty="0" err="1"/>
              <a:t>otros</a:t>
            </a:r>
            <a:r>
              <a:rPr lang="en-US" sz="3200" dirty="0"/>
              <a:t> </a:t>
            </a:r>
            <a:r>
              <a:rPr lang="en-US" sz="3200" dirty="0" err="1" smtClean="0"/>
              <a:t>objetos</a:t>
            </a:r>
            <a:r>
              <a:rPr lang="en-US" sz="3200" dirty="0" smtClean="0"/>
              <a:t> </a:t>
            </a:r>
            <a:r>
              <a:rPr lang="en-US" sz="3200" dirty="0" err="1" smtClean="0"/>
              <a:t>gráficos</a:t>
            </a:r>
            <a:r>
              <a:rPr lang="en-US" sz="3200" dirty="0" smtClean="0"/>
              <a:t>. </a:t>
            </a:r>
          </a:p>
          <a:p>
            <a:pPr>
              <a:spcBef>
                <a:spcPts val="1200"/>
              </a:spcBef>
            </a:pPr>
            <a:r>
              <a:rPr lang="en-US" sz="3200" dirty="0" smtClean="0"/>
              <a:t>Un </a:t>
            </a:r>
            <a:r>
              <a:rPr lang="en-US" sz="3200" dirty="0" err="1"/>
              <a:t>contenedor</a:t>
            </a:r>
            <a:r>
              <a:rPr lang="en-US" sz="3200" dirty="0"/>
              <a:t> </a:t>
            </a:r>
            <a:r>
              <a:rPr lang="en-US" sz="3200" dirty="0" err="1"/>
              <a:t>tiene</a:t>
            </a:r>
            <a:r>
              <a:rPr lang="en-US" sz="3200" dirty="0"/>
              <a:t> </a:t>
            </a:r>
            <a:r>
              <a:rPr lang="en-US" sz="3200" dirty="0" err="1"/>
              <a:t>atributos</a:t>
            </a:r>
            <a:r>
              <a:rPr lang="en-US" sz="3200" dirty="0"/>
              <a:t> </a:t>
            </a:r>
            <a:r>
              <a:rPr lang="en-US" sz="3200" dirty="0" err="1"/>
              <a:t>especiales</a:t>
            </a:r>
            <a:r>
              <a:rPr lang="en-US" sz="3200" dirty="0"/>
              <a:t> </a:t>
            </a:r>
            <a:r>
              <a:rPr lang="en-US" sz="3200" dirty="0" err="1"/>
              <a:t>como</a:t>
            </a:r>
            <a:r>
              <a:rPr lang="en-US" sz="3200" dirty="0"/>
              <a:t> </a:t>
            </a:r>
            <a:r>
              <a:rPr lang="en-US" sz="3200" dirty="0" err="1"/>
              <a:t>por</a:t>
            </a:r>
            <a:r>
              <a:rPr lang="en-US" sz="3200" dirty="0"/>
              <a:t> </a:t>
            </a:r>
            <a:r>
              <a:rPr lang="en-US" sz="3200" dirty="0" err="1"/>
              <a:t>ejemplo</a:t>
            </a:r>
            <a:r>
              <a:rPr lang="en-US" sz="3200" dirty="0"/>
              <a:t> el </a:t>
            </a:r>
            <a:r>
              <a:rPr lang="en-US" sz="3200" b="1" dirty="0" err="1"/>
              <a:t>diagramado</a:t>
            </a:r>
            <a:r>
              <a:rPr lang="en-US" sz="3200" dirty="0"/>
              <a:t> de </a:t>
            </a:r>
            <a:r>
              <a:rPr lang="en-US" sz="3200" dirty="0" err="1"/>
              <a:t>acuerdo</a:t>
            </a:r>
            <a:r>
              <a:rPr lang="en-US" sz="3200" dirty="0"/>
              <a:t> al </a:t>
            </a:r>
            <a:r>
              <a:rPr lang="en-US" sz="3200" dirty="0" err="1"/>
              <a:t>cual</a:t>
            </a:r>
            <a:r>
              <a:rPr lang="en-US" sz="3200" dirty="0"/>
              <a:t> se </a:t>
            </a:r>
            <a:r>
              <a:rPr lang="en-US" sz="3200" dirty="0" err="1"/>
              <a:t>organizan</a:t>
            </a:r>
            <a:r>
              <a:rPr lang="en-US" sz="3200" dirty="0"/>
              <a:t> </a:t>
            </a:r>
            <a:r>
              <a:rPr lang="en-US" sz="3200" dirty="0" err="1"/>
              <a:t>las</a:t>
            </a:r>
            <a:r>
              <a:rPr lang="en-US" sz="3200" dirty="0"/>
              <a:t> </a:t>
            </a:r>
            <a:r>
              <a:rPr lang="en-US" sz="3200" dirty="0" err="1"/>
              <a:t>componentes</a:t>
            </a:r>
            <a:r>
              <a:rPr lang="en-US" sz="3200" dirty="0"/>
              <a:t> </a:t>
            </a:r>
            <a:r>
              <a:rPr lang="en-US" sz="3200" dirty="0" err="1"/>
              <a:t>contenidas</a:t>
            </a:r>
            <a:r>
              <a:rPr lang="en-US" sz="3200" dirty="0"/>
              <a:t>.</a:t>
            </a:r>
            <a:endParaRPr lang="es-AR" sz="3200" dirty="0"/>
          </a:p>
          <a:p>
            <a:pPr>
              <a:spcBef>
                <a:spcPts val="1200"/>
              </a:spcBef>
            </a:pPr>
            <a:r>
              <a:rPr lang="en-US" sz="3200" dirty="0" err="1"/>
              <a:t>Una</a:t>
            </a:r>
            <a:r>
              <a:rPr lang="en-US" sz="3200" dirty="0"/>
              <a:t> </a:t>
            </a:r>
            <a:r>
              <a:rPr lang="en-US" sz="3200" b="1" dirty="0" err="1"/>
              <a:t>ventana</a:t>
            </a:r>
            <a:r>
              <a:rPr lang="en-US" sz="3200" dirty="0"/>
              <a:t> </a:t>
            </a:r>
            <a:r>
              <a:rPr lang="en-US" sz="3200" dirty="0" err="1"/>
              <a:t>es</a:t>
            </a:r>
            <a:r>
              <a:rPr lang="en-US" sz="3200" dirty="0"/>
              <a:t> un </a:t>
            </a:r>
            <a:r>
              <a:rPr lang="en-US" sz="3200" dirty="0" err="1"/>
              <a:t>contenedor</a:t>
            </a:r>
            <a:r>
              <a:rPr lang="en-US" sz="3200" dirty="0"/>
              <a:t> de alto </a:t>
            </a:r>
            <a:r>
              <a:rPr lang="en-US" sz="3200" dirty="0" err="1"/>
              <a:t>nivel</a:t>
            </a:r>
            <a:r>
              <a:rPr lang="en-US" sz="3200" dirty="0"/>
              <a:t>. </a:t>
            </a:r>
            <a:endParaRPr lang="en-US" sz="3200" dirty="0" smtClean="0"/>
          </a:p>
          <a:p>
            <a:pPr>
              <a:spcBef>
                <a:spcPts val="1200"/>
              </a:spcBef>
            </a:pPr>
            <a:r>
              <a:rPr lang="en-US" sz="3200" dirty="0" smtClean="0"/>
              <a:t>Un </a:t>
            </a:r>
            <a:r>
              <a:rPr lang="en-US" sz="3200" b="1" dirty="0"/>
              <a:t>frame</a:t>
            </a:r>
            <a:r>
              <a:rPr lang="en-US" sz="3200" dirty="0"/>
              <a:t> </a:t>
            </a:r>
            <a:r>
              <a:rPr lang="en-US" sz="3200" dirty="0" err="1"/>
              <a:t>es</a:t>
            </a:r>
            <a:r>
              <a:rPr lang="en-US" sz="3200" dirty="0"/>
              <a:t> un </a:t>
            </a:r>
            <a:r>
              <a:rPr lang="en-US" sz="3200" dirty="0" err="1"/>
              <a:t>tipo</a:t>
            </a:r>
            <a:r>
              <a:rPr lang="en-US" sz="3200" dirty="0"/>
              <a:t> especial de </a:t>
            </a:r>
            <a:r>
              <a:rPr lang="en-US" sz="3200" dirty="0" err="1"/>
              <a:t>ventana</a:t>
            </a:r>
            <a:r>
              <a:rPr lang="en-US" sz="3200" dirty="0"/>
              <a:t> </a:t>
            </a:r>
            <a:r>
              <a:rPr lang="en-US" sz="3200" dirty="0" err="1"/>
              <a:t>sobre</a:t>
            </a:r>
            <a:r>
              <a:rPr lang="en-US" sz="3200" dirty="0"/>
              <a:t> el </a:t>
            </a:r>
            <a:r>
              <a:rPr lang="en-US" sz="3200" dirty="0" err="1"/>
              <a:t>que</a:t>
            </a:r>
            <a:r>
              <a:rPr lang="en-US" sz="3200" dirty="0"/>
              <a:t> </a:t>
            </a:r>
            <a:r>
              <a:rPr lang="en-US" sz="3200" dirty="0" err="1"/>
              <a:t>puede</a:t>
            </a:r>
            <a:r>
              <a:rPr lang="en-US" sz="3200" dirty="0"/>
              <a:t> </a:t>
            </a:r>
            <a:r>
              <a:rPr lang="en-US" sz="3200" dirty="0" err="1"/>
              <a:t>ejecutarse</a:t>
            </a:r>
            <a:r>
              <a:rPr lang="en-US" sz="3200" dirty="0"/>
              <a:t> </a:t>
            </a:r>
            <a:r>
              <a:rPr lang="en-US" sz="3200" dirty="0" err="1"/>
              <a:t>una</a:t>
            </a:r>
            <a:r>
              <a:rPr lang="en-US" sz="3200" dirty="0"/>
              <a:t> </a:t>
            </a:r>
            <a:r>
              <a:rPr lang="en-US" sz="3200" dirty="0" err="1"/>
              <a:t>aplicación</a:t>
            </a:r>
            <a:r>
              <a:rPr lang="en-US" sz="3200" dirty="0"/>
              <a:t>. </a:t>
            </a:r>
            <a:endParaRPr lang="es-AR" sz="3200" dirty="0"/>
          </a:p>
        </p:txBody>
      </p:sp>
      <p:sp>
        <p:nvSpPr>
          <p:cNvPr id="5" name="1 Título"/>
          <p:cNvSpPr>
            <a:spLocks noGrp="1"/>
          </p:cNvSpPr>
          <p:nvPr>
            <p:ph type="ctrTitle"/>
          </p:nvPr>
        </p:nvSpPr>
        <p:spPr>
          <a:xfrm>
            <a:off x="683568" y="1"/>
            <a:ext cx="7772400" cy="1124744"/>
          </a:xfrm>
        </p:spPr>
        <p:txBody>
          <a:bodyPr>
            <a:normAutofit/>
          </a:bodyPr>
          <a:lstStyle/>
          <a:p>
            <a:r>
              <a:rPr lang="es-ES" sz="3600" b="1" dirty="0" smtClean="0"/>
              <a:t>Ventanas y </a:t>
            </a:r>
            <a:r>
              <a:rPr lang="es-ES" sz="3600" b="1" dirty="0" err="1" smtClean="0"/>
              <a:t>Frames</a:t>
            </a:r>
            <a:endParaRPr lang="es-AR" sz="3600" b="1" dirty="0"/>
          </a:p>
        </p:txBody>
      </p:sp>
    </p:spTree>
    <p:extLst>
      <p:ext uri="{BB962C8B-B14F-4D97-AF65-F5344CB8AC3E}">
        <p14:creationId xmlns:p14="http://schemas.microsoft.com/office/powerpoint/2010/main" val="6343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1963</Words>
  <Application>Microsoft Office PowerPoint</Application>
  <PresentationFormat>Presentación en pantalla (4:3)</PresentationFormat>
  <Paragraphs>306</Paragraphs>
  <Slides>37</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37</vt:i4>
      </vt:variant>
    </vt:vector>
  </HeadingPairs>
  <TitlesOfParts>
    <vt:vector size="45" baseType="lpstr">
      <vt:lpstr>Arial</vt:lpstr>
      <vt:lpstr>Calibri</vt:lpstr>
      <vt:lpstr>Calibri Light</vt:lpstr>
      <vt:lpstr>Cambria</vt:lpstr>
      <vt:lpstr>Courier New</vt:lpstr>
      <vt:lpstr>Times New Roman</vt:lpstr>
      <vt:lpstr>Adyacencia</vt:lpstr>
      <vt:lpstr>Tema de Office</vt:lpstr>
      <vt:lpstr>Interfaces Gráficas de Usuario</vt:lpstr>
      <vt:lpstr>Interfaces Gráficas de Usuario</vt:lpstr>
      <vt:lpstr>Interfaces Gráficas de Usuario</vt:lpstr>
      <vt:lpstr>Interfaces Gráficas de Usuario</vt:lpstr>
      <vt:lpstr>Iconos</vt:lpstr>
      <vt:lpstr>Ventanas</vt:lpstr>
      <vt:lpstr>Menúes descolgables</vt:lpstr>
      <vt:lpstr>Paquetes Gráficos</vt:lpstr>
      <vt:lpstr>Ventanas y Frames</vt:lpstr>
      <vt:lpstr>JFrame</vt:lpstr>
      <vt:lpstr>JFrame</vt:lpstr>
      <vt:lpstr>Ventanas y Frames</vt:lpstr>
      <vt:lpstr>Ventanas y Frames</vt:lpstr>
      <vt:lpstr>Presentación de PowerPoint</vt:lpstr>
      <vt:lpstr>Container</vt:lpstr>
      <vt:lpstr>Ventanas y Frames</vt:lpstr>
      <vt:lpstr>Ventanas y Frames</vt:lpstr>
      <vt:lpstr>Ventanas y Frames</vt:lpstr>
      <vt:lpstr>Ventanas y Frames</vt:lpstr>
      <vt:lpstr>Ventanas y Frames</vt:lpstr>
      <vt:lpstr>Ventanas y Frames</vt:lpstr>
      <vt:lpstr>Frames y Etiquetas</vt:lpstr>
      <vt:lpstr>JLabel</vt:lpstr>
      <vt:lpstr>Presentación de PowerPoint</vt:lpstr>
      <vt:lpstr>Presentación de PowerPoint</vt:lpstr>
      <vt:lpstr>Presentación de PowerPoint</vt:lpstr>
      <vt:lpstr>Frames y Etiquetas</vt:lpstr>
      <vt:lpstr>Frames y Etiquetas</vt:lpstr>
      <vt:lpstr>JLabel</vt:lpstr>
      <vt:lpstr> Etiqueta con imagen</vt:lpstr>
      <vt:lpstr> Etiqueta con imagen</vt:lpstr>
      <vt:lpstr>JLabel</vt:lpstr>
      <vt:lpstr>Texto e icono alineado</vt:lpstr>
      <vt:lpstr>Paneles</vt:lpstr>
      <vt:lpstr>Paneles</vt:lpstr>
      <vt:lpstr>Diagramado</vt:lpstr>
      <vt:lpstr>Diagramado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Interfaces Gráficas de Usuario</dc:title>
  <dc:creator>Sonia V. Rueda</dc:creator>
  <cp:lastModifiedBy>Sonia V. Rueda</cp:lastModifiedBy>
  <cp:revision>51</cp:revision>
  <dcterms:created xsi:type="dcterms:W3CDTF">2013-11-13T14:24:56Z</dcterms:created>
  <dcterms:modified xsi:type="dcterms:W3CDTF">2019-10-29T16:32:34Z</dcterms:modified>
</cp:coreProperties>
</file>